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4"/>
  </p:notesMasterIdLst>
  <p:sldIdLst>
    <p:sldId id="768" r:id="rId2"/>
    <p:sldId id="769" r:id="rId3"/>
    <p:sldId id="256" r:id="rId4"/>
    <p:sldId id="665" r:id="rId5"/>
    <p:sldId id="258" r:id="rId6"/>
    <p:sldId id="263" r:id="rId7"/>
    <p:sldId id="260" r:id="rId8"/>
    <p:sldId id="262" r:id="rId9"/>
    <p:sldId id="666" r:id="rId10"/>
    <p:sldId id="667" r:id="rId11"/>
    <p:sldId id="274" r:id="rId12"/>
    <p:sldId id="273" r:id="rId13"/>
    <p:sldId id="277" r:id="rId14"/>
    <p:sldId id="279" r:id="rId15"/>
    <p:sldId id="668" r:id="rId16"/>
    <p:sldId id="278" r:id="rId17"/>
    <p:sldId id="707" r:id="rId18"/>
    <p:sldId id="705" r:id="rId19"/>
    <p:sldId id="706" r:id="rId20"/>
    <p:sldId id="710" r:id="rId21"/>
    <p:sldId id="266" r:id="rId22"/>
    <p:sldId id="268" r:id="rId23"/>
    <p:sldId id="269" r:id="rId24"/>
    <p:sldId id="270" r:id="rId25"/>
    <p:sldId id="271" r:id="rId26"/>
    <p:sldId id="264" r:id="rId27"/>
    <p:sldId id="272" r:id="rId28"/>
    <p:sldId id="724" r:id="rId29"/>
    <p:sldId id="713" r:id="rId30"/>
    <p:sldId id="711" r:id="rId31"/>
    <p:sldId id="714" r:id="rId32"/>
    <p:sldId id="281" r:id="rId33"/>
    <p:sldId id="285" r:id="rId34"/>
    <p:sldId id="669" r:id="rId35"/>
    <p:sldId id="715" r:id="rId36"/>
    <p:sldId id="717" r:id="rId37"/>
    <p:sldId id="718" r:id="rId38"/>
    <p:sldId id="719" r:id="rId39"/>
    <p:sldId id="722" r:id="rId40"/>
    <p:sldId id="723" r:id="rId41"/>
    <p:sldId id="286" r:id="rId42"/>
    <p:sldId id="287" r:id="rId43"/>
  </p:sldIdLst>
  <p:sldSz cx="12192000" cy="6858000"/>
  <p:notesSz cx="6858000" cy="9144000"/>
  <p:embeddedFontLst>
    <p:embeddedFont>
      <p:font typeface="方正仿宋_GBK" panose="02010600030101010101" charset="-122"/>
      <p:regular r:id="rId45"/>
    </p:embeddedFont>
    <p:embeddedFont>
      <p:font typeface="黑体" panose="02010609060101010101" pitchFamily="49" charset="-122"/>
      <p:regular r:id="rId46"/>
    </p:embeddedFont>
    <p:embeddedFont>
      <p:font typeface="华文楷体" panose="02010600040101010101" pitchFamily="2" charset="-122"/>
      <p:regular r:id="rId47"/>
    </p:embeddedFont>
    <p:embeddedFont>
      <p:font typeface="华文中宋" panose="02010600040101010101" pitchFamily="2" charset="-122"/>
      <p:regular r:id="rId48"/>
    </p:embeddedFont>
    <p:embeddedFont>
      <p:font typeface="楷体" panose="02010609060101010101" pitchFamily="49" charset="-122"/>
      <p:regular r:id="rId49"/>
    </p:embeddedFont>
    <p:embeddedFont>
      <p:font typeface="微软雅黑" panose="020B0503020204020204" pitchFamily="34" charset="-122"/>
      <p:regular r:id="rId50"/>
      <p:bold r:id="rId51"/>
    </p:embeddedFont>
    <p:embeddedFont>
      <p:font typeface="微软雅黑 Light" panose="020B0502040204020203" pitchFamily="34" charset="-122"/>
      <p:regular r:id="rId52"/>
    </p:embeddedFont>
    <p:embeddedFont>
      <p:font typeface="Calibri" panose="020F0502020204030204" pitchFamily="34" charset="0"/>
      <p:regular r:id="rId53"/>
      <p:bold r:id="rId54"/>
      <p:italic r:id="rId55"/>
      <p:boldItalic r:id="rId5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788" autoAdjust="0"/>
    <p:restoredTop sz="94660"/>
  </p:normalViewPr>
  <p:slideViewPr>
    <p:cSldViewPr snapToGrid="0">
      <p:cViewPr varScale="1">
        <p:scale>
          <a:sx n="64" d="100"/>
          <a:sy n="64" d="100"/>
        </p:scale>
        <p:origin x="152"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2021/8/29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Calibri" panose="020F0502020204030204" pitchFamily="34" charset="0"/>
                <a:ea typeface="微软雅黑" panose="020B0503020204020204" pitchFamily="34" charset="-122"/>
              </a:defRPr>
            </a:lvl1pPr>
            <a:lvl2pPr marL="742950" indent="-285750" defTabSz="457200">
              <a:defRPr>
                <a:solidFill>
                  <a:schemeClr val="tx1"/>
                </a:solidFill>
                <a:latin typeface="Calibri" panose="020F0502020204030204" pitchFamily="34" charset="0"/>
                <a:ea typeface="微软雅黑" panose="020B0503020204020204" pitchFamily="34" charset="-122"/>
              </a:defRPr>
            </a:lvl2pPr>
            <a:lvl3pPr marL="1143000" indent="-228600" defTabSz="457200">
              <a:defRPr>
                <a:solidFill>
                  <a:schemeClr val="tx1"/>
                </a:solidFill>
                <a:latin typeface="Calibri" panose="020F0502020204030204" pitchFamily="34" charset="0"/>
                <a:ea typeface="微软雅黑" panose="020B0503020204020204" pitchFamily="34" charset="-122"/>
              </a:defRPr>
            </a:lvl3pPr>
            <a:lvl4pPr marL="1600200" indent="-228600" defTabSz="457200">
              <a:defRPr>
                <a:solidFill>
                  <a:schemeClr val="tx1"/>
                </a:solidFill>
                <a:latin typeface="Calibri" panose="020F0502020204030204" pitchFamily="34" charset="0"/>
                <a:ea typeface="微软雅黑" panose="020B0503020204020204" pitchFamily="34" charset="-122"/>
              </a:defRPr>
            </a:lvl4pPr>
            <a:lvl5pPr marL="2057400" indent="-228600" defTabSz="457200">
              <a:defRPr>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fld id="{C5F8EF6F-EB28-C649-939A-92520E9B5895}" type="slidenum">
              <a:rPr lang="zh-CN" altLang="en-US">
                <a:solidFill>
                  <a:srgbClr val="000000"/>
                </a:solidFill>
              </a:rPr>
              <a:pPr/>
              <a:t>23</a:t>
            </a:fld>
            <a:endParaRPr lang="zh-CN"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Calibri" panose="020F0502020204030204" pitchFamily="34" charset="0"/>
                <a:ea typeface="微软雅黑" panose="020B0503020204020204" pitchFamily="34" charset="-122"/>
              </a:defRPr>
            </a:lvl1pPr>
            <a:lvl2pPr marL="742950" indent="-285750" defTabSz="457200">
              <a:defRPr>
                <a:solidFill>
                  <a:schemeClr val="tx1"/>
                </a:solidFill>
                <a:latin typeface="Calibri" panose="020F0502020204030204" pitchFamily="34" charset="0"/>
                <a:ea typeface="微软雅黑" panose="020B0503020204020204" pitchFamily="34" charset="-122"/>
              </a:defRPr>
            </a:lvl2pPr>
            <a:lvl3pPr marL="1143000" indent="-228600" defTabSz="457200">
              <a:defRPr>
                <a:solidFill>
                  <a:schemeClr val="tx1"/>
                </a:solidFill>
                <a:latin typeface="Calibri" panose="020F0502020204030204" pitchFamily="34" charset="0"/>
                <a:ea typeface="微软雅黑" panose="020B0503020204020204" pitchFamily="34" charset="-122"/>
              </a:defRPr>
            </a:lvl3pPr>
            <a:lvl4pPr marL="1600200" indent="-228600" defTabSz="457200">
              <a:defRPr>
                <a:solidFill>
                  <a:schemeClr val="tx1"/>
                </a:solidFill>
                <a:latin typeface="Calibri" panose="020F0502020204030204" pitchFamily="34" charset="0"/>
                <a:ea typeface="微软雅黑" panose="020B0503020204020204" pitchFamily="34" charset="-122"/>
              </a:defRPr>
            </a:lvl4pPr>
            <a:lvl5pPr marL="2057400" indent="-228600" defTabSz="457200">
              <a:defRPr>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fld id="{FF76CF8C-B4B1-A740-8255-EE404CE24286}" type="slidenum">
              <a:rPr lang="zh-CN" altLang="en-US">
                <a:solidFill>
                  <a:srgbClr val="000000"/>
                </a:solidFill>
              </a:rPr>
              <a:pPr/>
              <a:t>24</a:t>
            </a:fld>
            <a:endParaRPr lang="zh-CN"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Calibri" panose="020F0502020204030204" pitchFamily="34" charset="0"/>
                <a:ea typeface="微软雅黑" panose="020B0503020204020204" pitchFamily="34" charset="-122"/>
              </a:defRPr>
            </a:lvl1pPr>
            <a:lvl2pPr marL="742950" indent="-285750" defTabSz="457200">
              <a:defRPr>
                <a:solidFill>
                  <a:schemeClr val="tx1"/>
                </a:solidFill>
                <a:latin typeface="Calibri" panose="020F0502020204030204" pitchFamily="34" charset="0"/>
                <a:ea typeface="微软雅黑" panose="020B0503020204020204" pitchFamily="34" charset="-122"/>
              </a:defRPr>
            </a:lvl2pPr>
            <a:lvl3pPr marL="1143000" indent="-228600" defTabSz="457200">
              <a:defRPr>
                <a:solidFill>
                  <a:schemeClr val="tx1"/>
                </a:solidFill>
                <a:latin typeface="Calibri" panose="020F0502020204030204" pitchFamily="34" charset="0"/>
                <a:ea typeface="微软雅黑" panose="020B0503020204020204" pitchFamily="34" charset="-122"/>
              </a:defRPr>
            </a:lvl3pPr>
            <a:lvl4pPr marL="1600200" indent="-228600" defTabSz="457200">
              <a:defRPr>
                <a:solidFill>
                  <a:schemeClr val="tx1"/>
                </a:solidFill>
                <a:latin typeface="Calibri" panose="020F0502020204030204" pitchFamily="34" charset="0"/>
                <a:ea typeface="微软雅黑" panose="020B0503020204020204" pitchFamily="34" charset="-122"/>
              </a:defRPr>
            </a:lvl4pPr>
            <a:lvl5pPr marL="2057400" indent="-228600" defTabSz="457200">
              <a:defRPr>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fld id="{0C02A6CB-9B84-9C4B-BEC6-5E1E7089C7E7}" type="slidenum">
              <a:rPr lang="zh-CN" altLang="en-US">
                <a:solidFill>
                  <a:srgbClr val="000000"/>
                </a:solidFill>
              </a:rPr>
              <a:pPr/>
              <a:t>25</a:t>
            </a:fld>
            <a:endParaRPr lang="zh-CN"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Calibri" panose="020F0502020204030204" pitchFamily="34" charset="0"/>
                <a:ea typeface="微软雅黑" panose="020B0503020204020204" pitchFamily="34" charset="-122"/>
              </a:defRPr>
            </a:lvl1pPr>
            <a:lvl2pPr marL="742950" indent="-285750" defTabSz="457200">
              <a:defRPr>
                <a:solidFill>
                  <a:schemeClr val="tx1"/>
                </a:solidFill>
                <a:latin typeface="Calibri" panose="020F0502020204030204" pitchFamily="34" charset="0"/>
                <a:ea typeface="微软雅黑" panose="020B0503020204020204" pitchFamily="34" charset="-122"/>
              </a:defRPr>
            </a:lvl2pPr>
            <a:lvl3pPr marL="1143000" indent="-228600" defTabSz="457200">
              <a:defRPr>
                <a:solidFill>
                  <a:schemeClr val="tx1"/>
                </a:solidFill>
                <a:latin typeface="Calibri" panose="020F0502020204030204" pitchFamily="34" charset="0"/>
                <a:ea typeface="微软雅黑" panose="020B0503020204020204" pitchFamily="34" charset="-122"/>
              </a:defRPr>
            </a:lvl3pPr>
            <a:lvl4pPr marL="1600200" indent="-228600" defTabSz="457200">
              <a:defRPr>
                <a:solidFill>
                  <a:schemeClr val="tx1"/>
                </a:solidFill>
                <a:latin typeface="Calibri" panose="020F0502020204030204" pitchFamily="34" charset="0"/>
                <a:ea typeface="微软雅黑" panose="020B0503020204020204" pitchFamily="34" charset="-122"/>
              </a:defRPr>
            </a:lvl4pPr>
            <a:lvl5pPr marL="2057400" indent="-228600" defTabSz="457200">
              <a:defRPr>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fld id="{ADEECBC3-8811-D143-95E9-C6A8B1803AFB}" type="slidenum">
              <a:rPr lang="zh-CN" altLang="en-US">
                <a:solidFill>
                  <a:srgbClr val="000000"/>
                </a:solidFill>
              </a:rPr>
              <a:pPr/>
              <a:t>26</a:t>
            </a:fld>
            <a:endParaRPr lang="zh-C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bwMode="auto">
          <a:xfrm rot="2748329">
            <a:off x="3927476" y="2933700"/>
            <a:ext cx="1841500" cy="2028825"/>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7" name="标题占位符 1"/>
          <p:cNvSpPr>
            <a:spLocks noGrp="1"/>
          </p:cNvSpPr>
          <p:nvPr>
            <p:ph type="ctrTitle"/>
          </p:nvPr>
        </p:nvSpPr>
        <p:spPr>
          <a:xfrm>
            <a:off x="1103445" y="4293096"/>
            <a:ext cx="10363200" cy="1398747"/>
          </a:xfrm>
        </p:spPr>
        <p:txBody>
          <a:bodyPr/>
          <a:lstStyle>
            <a:lvl1pPr algn="ctr">
              <a:defRPr smtClean="0">
                <a:latin typeface="微软雅黑" panose="020B0503020204020204" pitchFamily="34" charset="-122"/>
                <a:ea typeface="微软雅黑" panose="020B0503020204020204" pitchFamily="34" charset="-122"/>
              </a:defRPr>
            </a:lvl1pPr>
          </a:lstStyle>
          <a:p>
            <a:pPr lvl="0"/>
            <a:r>
              <a:rPr lang="zh-CN" altLang="en-US" noProof="0"/>
              <a:t>单击此处编辑母版标题样式</a:t>
            </a:r>
            <a:endParaRPr lang="zh-CN" altLang="en-US" noProof="0" dirty="0"/>
          </a:p>
        </p:txBody>
      </p:sp>
      <p:sp>
        <p:nvSpPr>
          <p:cNvPr id="4" name="日期占位符 3"/>
          <p:cNvSpPr>
            <a:spLocks noGrp="1"/>
          </p:cNvSpPr>
          <p:nvPr>
            <p:ph type="dt" sz="half" idx="10"/>
          </p:nvPr>
        </p:nvSpPr>
        <p:spPr/>
        <p:txBody>
          <a:bodyPr/>
          <a:lstStyle>
            <a:lvl1pPr algn="l"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5" name="页脚占位符 4"/>
          <p:cNvSpPr>
            <a:spLocks noGrp="1"/>
          </p:cNvSpPr>
          <p:nvPr>
            <p:ph type="ftr" sz="quarter" idx="11"/>
          </p:nvPr>
        </p:nvSpPr>
        <p:spPr/>
        <p:txBody>
          <a:bodyPr/>
          <a:lstStyle>
            <a:lvl1pPr algn="ctr"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smtClean="0"/>
            </a:lvl1pPr>
          </a:lstStyle>
          <a:p>
            <a:pPr>
              <a:defRPr/>
            </a:pPr>
            <a:fld id="{6530D086-1A65-4AC6-9138-8B84CE7A62E1}" type="slidenum">
              <a:rPr lang="zh-CN" altLang="en-US"/>
              <a:pPr>
                <a:defRPr/>
              </a:pPr>
              <a:t>‹#›</a:t>
            </a:fld>
            <a:endParaRPr lang="en-US" altLang="zh-CN"/>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flipH="1">
            <a:off x="0" y="1838325"/>
            <a:ext cx="12192000" cy="3181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pic>
        <p:nvPicPr>
          <p:cNvPr id="4"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4875"/>
            <a:ext cx="62388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141249" y="2607237"/>
            <a:ext cx="5656678" cy="1421928"/>
          </a:xfrm>
        </p:spPr>
        <p:txBody>
          <a:bodyPr>
            <a:normAutofit/>
          </a:bodyPr>
          <a:lstStyle>
            <a:lvl1pPr algn="ctr">
              <a:defRPr sz="7200" b="1">
                <a:solidFill>
                  <a:schemeClr val="bg1"/>
                </a:solidFill>
              </a:defRPr>
            </a:lvl1pPr>
          </a:lstStyle>
          <a:p>
            <a:r>
              <a:rPr lang="zh-CN" altLang="en-US" noProof="1"/>
              <a:t>单击此处编辑母版标题样式</a:t>
            </a:r>
          </a:p>
        </p:txBody>
      </p:sp>
      <p:sp>
        <p:nvSpPr>
          <p:cNvPr id="5" name="日期占位符 2"/>
          <p:cNvSpPr>
            <a:spLocks noGrp="1"/>
          </p:cNvSpPr>
          <p:nvPr>
            <p:ph type="dt" sz="half" idx="10"/>
          </p:nvPr>
        </p:nvSpPr>
        <p:spPr/>
        <p:txBody>
          <a:bodyPr/>
          <a:lstStyle>
            <a:lvl1pPr>
              <a:defRPr noProof="1"/>
            </a:lvl1pPr>
          </a:lstStyle>
          <a:p>
            <a:pPr>
              <a:defRPr/>
            </a:pPr>
            <a:endParaRPr lang="zh-CN" altLang="en-US"/>
          </a:p>
        </p:txBody>
      </p:sp>
      <p:sp>
        <p:nvSpPr>
          <p:cNvPr id="6" name="页脚占位符 3"/>
          <p:cNvSpPr>
            <a:spLocks noGrp="1"/>
          </p:cNvSpPr>
          <p:nvPr>
            <p:ph type="ftr" sz="quarter" idx="11"/>
          </p:nvPr>
        </p:nvSpPr>
        <p:spPr/>
        <p:txBody>
          <a:bodyPr/>
          <a:lstStyle>
            <a:lvl1pPr>
              <a:defRPr noProof="1"/>
            </a:lvl1pPr>
          </a:lstStyle>
          <a:p>
            <a:pPr>
              <a:defRPr/>
            </a:pPr>
            <a:endParaRPr lang="zh-CN" altLang="en-US"/>
          </a:p>
        </p:txBody>
      </p:sp>
      <p:sp>
        <p:nvSpPr>
          <p:cNvPr id="7" name="灯片编号占位符 4"/>
          <p:cNvSpPr>
            <a:spLocks noGrp="1"/>
          </p:cNvSpPr>
          <p:nvPr>
            <p:ph type="sldNum" sz="quarter" idx="12"/>
          </p:nvPr>
        </p:nvSpPr>
        <p:spPr/>
        <p:txBody>
          <a:bodyPr/>
          <a:lstStyle>
            <a:lvl1pPr>
              <a:defRPr noProof="1" smtClean="0"/>
            </a:lvl1pPr>
          </a:lstStyle>
          <a:p>
            <a:pPr>
              <a:defRPr/>
            </a:pPr>
            <a:fld id="{27619D2D-6766-4FED-A706-97596559A36D}" type="slidenum">
              <a:rPr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6" name="文本占位符 2"/>
          <p:cNvSpPr>
            <a:spLocks noGrp="1"/>
          </p:cNvSpPr>
          <p:nvPr>
            <p:ph idx="1"/>
          </p:nvPr>
        </p:nvSpPr>
        <p:spPr bwMode="auto">
          <a:xfrm>
            <a:off x="624417" y="1350645"/>
            <a:ext cx="10972800"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54B6C9A-5B61-4A82-B737-20896FAD5984}"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6" name="文本占位符 2"/>
          <p:cNvSpPr>
            <a:spLocks noGrp="1"/>
          </p:cNvSpPr>
          <p:nvPr>
            <p:ph idx="1"/>
          </p:nvPr>
        </p:nvSpPr>
        <p:spPr bwMode="auto">
          <a:xfrm>
            <a:off x="624419" y="1350645"/>
            <a:ext cx="5471583"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 name="文本占位符 2"/>
          <p:cNvSpPr>
            <a:spLocks noGrp="1"/>
          </p:cNvSpPr>
          <p:nvPr>
            <p:ph idx="13"/>
          </p:nvPr>
        </p:nvSpPr>
        <p:spPr bwMode="auto">
          <a:xfrm>
            <a:off x="6096001" y="1350645"/>
            <a:ext cx="5501217"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 name="日期占位符 3"/>
          <p:cNvSpPr>
            <a:spLocks noGrp="1"/>
          </p:cNvSpPr>
          <p:nvPr>
            <p:ph type="dt" sz="half" idx="14"/>
          </p:nvPr>
        </p:nvSpPr>
        <p:spPr/>
        <p:txBody>
          <a:bodyPr/>
          <a:lstStyle>
            <a:lvl1pPr>
              <a:defRPr/>
            </a:lvl1pPr>
          </a:lstStyle>
          <a:p>
            <a:pPr>
              <a:defRPr/>
            </a:pPr>
            <a:endParaRPr lang="zh-CN" altLang="en-US"/>
          </a:p>
        </p:txBody>
      </p:sp>
      <p:sp>
        <p:nvSpPr>
          <p:cNvPr id="8" name="页脚占位符 4"/>
          <p:cNvSpPr>
            <a:spLocks noGrp="1"/>
          </p:cNvSpPr>
          <p:nvPr>
            <p:ph type="ftr" sz="quarter" idx="15"/>
          </p:nvPr>
        </p:nvSpPr>
        <p:spPr/>
        <p:txBody>
          <a:bodyPr/>
          <a:lstStyle>
            <a:lvl1pPr>
              <a:defRPr/>
            </a:lvl1pPr>
          </a:lstStyle>
          <a:p>
            <a:pPr>
              <a:defRPr/>
            </a:pPr>
            <a:endParaRPr lang="zh-CN" altLang="en-US"/>
          </a:p>
        </p:txBody>
      </p:sp>
      <p:sp>
        <p:nvSpPr>
          <p:cNvPr id="9" name="灯片编号占位符 5"/>
          <p:cNvSpPr>
            <a:spLocks noGrp="1"/>
          </p:cNvSpPr>
          <p:nvPr>
            <p:ph type="sldNum" sz="quarter" idx="16"/>
          </p:nvPr>
        </p:nvSpPr>
        <p:spPr/>
        <p:txBody>
          <a:bodyPr/>
          <a:lstStyle>
            <a:lvl1pPr>
              <a:defRPr/>
            </a:lvl1pPr>
          </a:lstStyle>
          <a:p>
            <a:pPr>
              <a:defRPr/>
            </a:pPr>
            <a:fld id="{57EF33AF-B963-4E3C-966A-0FFFE06769C3}"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网院">
    <p:spTree>
      <p:nvGrpSpPr>
        <p:cNvPr id="1" name=""/>
        <p:cNvGrpSpPr/>
        <p:nvPr/>
      </p:nvGrpSpPr>
      <p:grpSpPr>
        <a:xfrm>
          <a:off x="0" y="0"/>
          <a:ext cx="0" cy="0"/>
          <a:chOff x="0" y="0"/>
          <a:chExt cx="0" cy="0"/>
        </a:xfrm>
      </p:grpSpPr>
      <p:sp>
        <p:nvSpPr>
          <p:cNvPr id="4" name="等腰三角形 3"/>
          <p:cNvSpPr/>
          <p:nvPr/>
        </p:nvSpPr>
        <p:spPr>
          <a:xfrm rot="10800000">
            <a:off x="768350" y="0"/>
            <a:ext cx="6546850" cy="3170238"/>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5" name="等腰三角形 4"/>
          <p:cNvSpPr/>
          <p:nvPr/>
        </p:nvSpPr>
        <p:spPr>
          <a:xfrm rot="10800000">
            <a:off x="166688" y="0"/>
            <a:ext cx="4549775" cy="24685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52578" name="标题占位符 1"/>
          <p:cNvSpPr>
            <a:spLocks noGrp="1"/>
          </p:cNvSpPr>
          <p:nvPr>
            <p:ph type="ctrTitle"/>
          </p:nvPr>
        </p:nvSpPr>
        <p:spPr>
          <a:xfrm>
            <a:off x="1487488" y="4465916"/>
            <a:ext cx="10363200" cy="822325"/>
          </a:xfrm>
        </p:spPr>
        <p:txBody>
          <a:bodyPr/>
          <a:lstStyle>
            <a:lvl1pPr algn="r">
              <a:defRPr sz="4800" smtClean="0">
                <a:solidFill>
                  <a:schemeClr val="tx1"/>
                </a:solidFill>
              </a:defRPr>
            </a:lvl1pPr>
          </a:lstStyle>
          <a:p>
            <a:pPr lvl="0"/>
            <a:r>
              <a:rPr lang="zh-CN" altLang="en-US" noProof="0"/>
              <a:t>单击此处编辑母版标题样式</a:t>
            </a:r>
            <a:endParaRPr lang="zh-CN" altLang="en-US" noProof="0" dirty="0"/>
          </a:p>
        </p:txBody>
      </p:sp>
      <p:sp>
        <p:nvSpPr>
          <p:cNvPr id="152579" name="文本占位符 2"/>
          <p:cNvSpPr>
            <a:spLocks noGrp="1"/>
          </p:cNvSpPr>
          <p:nvPr>
            <p:ph type="subTitle" idx="1"/>
          </p:nvPr>
        </p:nvSpPr>
        <p:spPr>
          <a:xfrm>
            <a:off x="3335867" y="5421948"/>
            <a:ext cx="8534400" cy="817563"/>
          </a:xfrm>
        </p:spPr>
        <p:txBody>
          <a:bodyPr/>
          <a:lstStyle>
            <a:lvl1pPr marL="0" indent="0" algn="r">
              <a:buFont typeface="Wingdings" panose="05000000000000000000" pitchFamily="2" charset="2"/>
              <a:buNone/>
              <a:defRPr sz="3735" smtClean="0"/>
            </a:lvl1pPr>
          </a:lstStyle>
          <a:p>
            <a:pPr lvl="0"/>
            <a:r>
              <a:rPr lang="zh-CN" altLang="en-US" noProof="0"/>
              <a:t>单击此处编辑母版副标题样式</a:t>
            </a:r>
            <a:endParaRPr lang="zh-CN" altLang="en-US" noProof="0" dirty="0"/>
          </a:p>
        </p:txBody>
      </p:sp>
      <p:sp>
        <p:nvSpPr>
          <p:cNvPr id="6" name="日期占位符 3"/>
          <p:cNvSpPr>
            <a:spLocks noGrp="1"/>
          </p:cNvSpPr>
          <p:nvPr>
            <p:ph type="dt" sz="half" idx="10"/>
          </p:nvPr>
        </p:nvSpPr>
        <p:spPr/>
        <p:txBody>
          <a:bodyPr/>
          <a:lstStyle>
            <a:lvl1pPr>
              <a:defRPr/>
            </a:lvl1pPr>
          </a:lstStyle>
          <a:p>
            <a:pPr>
              <a:defRPr/>
            </a:pPr>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smtClean="0"/>
            </a:lvl1pPr>
          </a:lstStyle>
          <a:p>
            <a:pPr>
              <a:defRPr/>
            </a:pPr>
            <a:fld id="{C5AF36D4-F9BF-484A-AA06-FF6C7D2DDD53}"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p:spPr>
        <p:txBody>
          <a:bodyPr/>
          <a:lstStyle/>
          <a:p>
            <a:r>
              <a:rPr lang="zh-CN" altLang="en-US" noProof="1"/>
              <a:t>单击此处编辑母版标题样式</a:t>
            </a:r>
          </a:p>
        </p:txBody>
      </p:sp>
      <p:sp>
        <p:nvSpPr>
          <p:cNvPr id="3" name="内容占位符 2"/>
          <p:cNvSpPr>
            <a:spLocks noGrp="1"/>
          </p:cNvSpPr>
          <p:nvPr>
            <p:ph idx="1" hasCustomPrompt="1"/>
          </p:nvPr>
        </p:nvSpPr>
        <p:spPr>
          <a:xfrm>
            <a:off x="623888" y="1350963"/>
            <a:ext cx="10972800" cy="4527550"/>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F4E1797-00FE-42A7-A9E9-315B1AF9DFD3}"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9C7C330-3BFF-41C6-BA13-29076AE7B181}"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p:spPr>
        <p:txBody>
          <a:bodyPr/>
          <a:lstStyle/>
          <a:p>
            <a:r>
              <a:rPr lang="zh-CN" altLang="en-US" noProof="1"/>
              <a:t>单击此处编辑母版标题样式</a:t>
            </a:r>
          </a:p>
        </p:txBody>
      </p:sp>
      <p:sp>
        <p:nvSpPr>
          <p:cNvPr id="3" name="文本占位符 2"/>
          <p:cNvSpPr>
            <a:spLocks noGrp="1"/>
          </p:cNvSpPr>
          <p:nvPr>
            <p:ph type="body" sz="half" idx="1" hasCustomPrompt="1"/>
          </p:nvPr>
        </p:nvSpPr>
        <p:spPr>
          <a:xfrm>
            <a:off x="623888" y="1350963"/>
            <a:ext cx="5410200" cy="4527550"/>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hasCustomPrompt="1"/>
          </p:nvPr>
        </p:nvSpPr>
        <p:spPr>
          <a:xfrm>
            <a:off x="6186488" y="1350963"/>
            <a:ext cx="5410200" cy="4527550"/>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F98240F-70CB-42F8-B17D-518C158B7606}"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smtClean="0"/>
            </a:lvl1pPr>
          </a:lstStyle>
          <a:p>
            <a:pPr>
              <a:defRPr/>
            </a:pPr>
            <a:fld id="{97D61404-DA27-4DE2-ACD1-9F0C5BC4E7C2}"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nvSpPr>
        <p:spPr>
          <a:xfrm>
            <a:off x="0" y="3198813"/>
            <a:ext cx="12192000" cy="2038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 name="标题 1"/>
          <p:cNvSpPr>
            <a:spLocks noGrp="1"/>
          </p:cNvSpPr>
          <p:nvPr>
            <p:ph type="title"/>
          </p:nvPr>
        </p:nvSpPr>
        <p:spPr>
          <a:xfrm>
            <a:off x="6719191" y="3341643"/>
            <a:ext cx="5025133" cy="757130"/>
          </a:xfrm>
        </p:spPr>
        <p:txBody>
          <a:bodyPr lIns="90000" tIns="46800" rIns="90000" bIns="46800" anchor="b">
            <a:normAutofit/>
          </a:bodyPr>
          <a:lstStyle>
            <a:lvl1pPr>
              <a:defRPr sz="3600">
                <a:solidFill>
                  <a:schemeClr val="bg1"/>
                </a:solidFill>
              </a:defRPr>
            </a:lvl1pPr>
          </a:lstStyle>
          <a:p>
            <a:r>
              <a:rPr lang="zh-CN" altLang="en-US" noProof="1"/>
              <a:t>单击此处编辑母版标题样式</a:t>
            </a:r>
          </a:p>
        </p:txBody>
      </p:sp>
      <p:sp>
        <p:nvSpPr>
          <p:cNvPr id="3" name="文本占位符 2"/>
          <p:cNvSpPr>
            <a:spLocks noGrp="1"/>
          </p:cNvSpPr>
          <p:nvPr>
            <p:ph type="body" idx="1"/>
          </p:nvPr>
        </p:nvSpPr>
        <p:spPr>
          <a:xfrm>
            <a:off x="6719190" y="4101949"/>
            <a:ext cx="5025133" cy="756000"/>
          </a:xfrm>
        </p:spPr>
        <p:txBody>
          <a:bodyPr lIns="90000" tIns="46800" rIns="90000" bIns="46800">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5" name="日期占位符 3"/>
          <p:cNvSpPr>
            <a:spLocks noGrp="1"/>
          </p:cNvSpPr>
          <p:nvPr>
            <p:ph type="dt" sz="half" idx="10"/>
          </p:nvPr>
        </p:nvSpPr>
        <p:spPr/>
        <p:txBody>
          <a:bodyPr lIns="90000" tIns="46800" rIns="90000" bIns="46800"/>
          <a:lstStyle>
            <a:lvl1pPr>
              <a:defRPr noProof="1"/>
            </a:lvl1pPr>
          </a:lstStyle>
          <a:p>
            <a:pPr>
              <a:defRPr/>
            </a:pPr>
            <a:endParaRPr lang="zh-CN" altLang="en-US"/>
          </a:p>
        </p:txBody>
      </p:sp>
      <p:sp>
        <p:nvSpPr>
          <p:cNvPr id="6" name="页脚占位符 4"/>
          <p:cNvSpPr>
            <a:spLocks noGrp="1"/>
          </p:cNvSpPr>
          <p:nvPr>
            <p:ph type="ftr" sz="quarter" idx="11"/>
          </p:nvPr>
        </p:nvSpPr>
        <p:spPr/>
        <p:txBody>
          <a:bodyPr lIns="90000" tIns="46800" rIns="90000" bIns="46800"/>
          <a:lstStyle>
            <a:lvl1pPr>
              <a:defRPr noProof="1"/>
            </a:lvl1pPr>
          </a:lstStyle>
          <a:p>
            <a:pPr>
              <a:defRPr/>
            </a:pPr>
            <a:endParaRPr lang="zh-CN" altLang="en-US"/>
          </a:p>
        </p:txBody>
      </p:sp>
      <p:sp>
        <p:nvSpPr>
          <p:cNvPr id="7" name="灯片编号占位符 5"/>
          <p:cNvSpPr>
            <a:spLocks noGrp="1"/>
          </p:cNvSpPr>
          <p:nvPr>
            <p:ph type="sldNum" sz="quarter" idx="12"/>
          </p:nvPr>
        </p:nvSpPr>
        <p:spPr/>
        <p:txBody>
          <a:bodyPr lIns="90000" tIns="46800" rIns="90000" bIns="46800"/>
          <a:lstStyle>
            <a:lvl1pPr>
              <a:defRPr noProof="1" smtClean="0"/>
            </a:lvl1pPr>
          </a:lstStyle>
          <a:p>
            <a:pPr>
              <a:defRPr/>
            </a:pPr>
            <a:fld id="{A2812637-A87D-4592-BF07-9D8B2D4CDA3C}" type="slidenum">
              <a:rPr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2255838" y="325438"/>
            <a:ext cx="876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noChangeArrowheads="1"/>
          </p:cNvSpPr>
          <p:nvPr>
            <p:ph type="body" idx="9"/>
          </p:nvPr>
        </p:nvSpPr>
        <p:spPr bwMode="auto">
          <a:xfrm>
            <a:off x="623888" y="1350963"/>
            <a:ext cx="109728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609600" y="6243638"/>
            <a:ext cx="2844800" cy="476250"/>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600">
                <a:solidFill>
                  <a:schemeClr val="tx1">
                    <a:tint val="75000"/>
                  </a:schemeClr>
                </a:solidFill>
                <a:latin typeface="+mn-lt"/>
                <a:ea typeface="+mn-ea"/>
              </a:defRPr>
            </a:lvl1pPr>
          </a:lstStyle>
          <a:p>
            <a:pPr>
              <a:defRPr/>
            </a:pPr>
            <a:endParaRPr lang="zh-CN" altLang="en-US"/>
          </a:p>
        </p:txBody>
      </p:sp>
      <p:sp>
        <p:nvSpPr>
          <p:cNvPr id="8" name="页脚占位符 4"/>
          <p:cNvSpPr>
            <a:spLocks noGrp="1"/>
          </p:cNvSpPr>
          <p:nvPr>
            <p:ph type="ftr" sz="quarter" idx="3"/>
          </p:nvPr>
        </p:nvSpPr>
        <p:spPr>
          <a:xfrm>
            <a:off x="4165600" y="6243638"/>
            <a:ext cx="3860800" cy="476250"/>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600">
                <a:solidFill>
                  <a:schemeClr val="tx1">
                    <a:tint val="75000"/>
                  </a:schemeClr>
                </a:solidFill>
                <a:latin typeface="+mn-lt"/>
                <a:ea typeface="+mn-ea"/>
              </a:defRPr>
            </a:lvl1pPr>
          </a:lstStyle>
          <a:p>
            <a:pPr>
              <a:defRPr/>
            </a:pPr>
            <a:endParaRPr lang="zh-CN" altLang="en-US"/>
          </a:p>
        </p:txBody>
      </p:sp>
      <p:sp>
        <p:nvSpPr>
          <p:cNvPr id="9" name="灯片编号占位符 5"/>
          <p:cNvSpPr>
            <a:spLocks noGrp="1"/>
          </p:cNvSpPr>
          <p:nvPr>
            <p:ph type="sldNum" sz="quarter" idx="4"/>
          </p:nvPr>
        </p:nvSpPr>
        <p:spPr>
          <a:xfrm>
            <a:off x="8737600" y="6243638"/>
            <a:ext cx="2844800" cy="476250"/>
          </a:xfrm>
          <a:prstGeom prst="rect">
            <a:avLst/>
          </a:prstGeom>
        </p:spPr>
        <p:txBody>
          <a:bodyPr vert="horz" wrap="square" lIns="91440" tIns="45720" rIns="91440" bIns="45720" numCol="1" anchor="ctr" anchorCtr="0" compatLnSpc="1"/>
          <a:lstStyle>
            <a:lvl1pPr algn="r" eaLnBrk="1" hangingPunct="1">
              <a:defRPr sz="1600" smtClean="0">
                <a:solidFill>
                  <a:srgbClr val="898989"/>
                </a:solidFill>
                <a:ea typeface="黑体" panose="02010609060101010101" pitchFamily="49" charset="-122"/>
              </a:defRPr>
            </a:lvl1pPr>
          </a:lstStyle>
          <a:p>
            <a:pPr>
              <a:defRPr/>
            </a:pPr>
            <a:fld id="{9D91BE1C-DF4F-4640-9633-87A7766AA43A}" type="slidenum">
              <a:rPr lang="zh-CN" altLang="en-US"/>
              <a:pPr>
                <a:defRPr/>
              </a:pPr>
              <a:t>‹#›</a:t>
            </a:fld>
            <a:endParaRPr lang="en-US" altLang="zh-CN"/>
          </a:p>
        </p:txBody>
      </p:sp>
      <p:sp>
        <p:nvSpPr>
          <p:cNvPr id="2" name="等腰三角形 1"/>
          <p:cNvSpPr/>
          <p:nvPr/>
        </p:nvSpPr>
        <p:spPr>
          <a:xfrm rot="10800000">
            <a:off x="768350" y="0"/>
            <a:ext cx="1727200" cy="836613"/>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1" name="等腰三角形 10"/>
          <p:cNvSpPr/>
          <p:nvPr/>
        </p:nvSpPr>
        <p:spPr>
          <a:xfrm rot="10800000">
            <a:off x="166688" y="0"/>
            <a:ext cx="1200150" cy="65246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2" name="等腰三角形 11"/>
          <p:cNvSpPr/>
          <p:nvPr/>
        </p:nvSpPr>
        <p:spPr>
          <a:xfrm rot="16200000">
            <a:off x="11160918" y="5552282"/>
            <a:ext cx="1338263" cy="723900"/>
          </a:xfrm>
          <a:prstGeom prst="triangle">
            <a:avLst/>
          </a:prstGeom>
          <a:solidFill>
            <a:schemeClr val="accent6">
              <a:lumMod val="60000"/>
              <a:lumOff val="4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rtl="0" eaLnBrk="0" fontAlgn="base" hangingPunct="0">
        <a:spcBef>
          <a:spcPct val="0"/>
        </a:spcBef>
        <a:spcAft>
          <a:spcPct val="0"/>
        </a:spcAft>
        <a:defRPr sz="48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5pPr>
      <a:lvl6pPr marL="6096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5930" indent="-455930" algn="l" rtl="0" eaLnBrk="0" fontAlgn="base" hangingPunct="0">
        <a:spcBef>
          <a:spcPct val="20000"/>
        </a:spcBef>
        <a:spcAft>
          <a:spcPct val="0"/>
        </a:spcAft>
        <a:buFont typeface="Wingdings" panose="05000000000000000000" pitchFamily="2" charset="2"/>
        <a:buChar char="l"/>
        <a:defRPr sz="2600" kern="1200">
          <a:solidFill>
            <a:schemeClr val="tx1"/>
          </a:solidFill>
          <a:latin typeface="微软雅黑" panose="020B0503020204020204" pitchFamily="34" charset="-122"/>
          <a:ea typeface="微软雅黑" panose="020B0503020204020204" pitchFamily="34" charset="-122"/>
          <a:cs typeface="+mn-cs"/>
        </a:defRPr>
      </a:lvl1pPr>
      <a:lvl2pPr marL="989330" indent="-379730" algn="l" rtl="0" eaLnBrk="0" fontAlgn="base" hangingPunct="0">
        <a:spcBef>
          <a:spcPct val="20000"/>
        </a:spcBef>
        <a:spcAft>
          <a:spcPct val="0"/>
        </a:spcAft>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2pPr>
      <a:lvl3pPr marL="1522730" indent="-303530" algn="l" rtl="0" eaLnBrk="0" fontAlgn="base" hangingPunct="0">
        <a:spcBef>
          <a:spcPct val="20000"/>
        </a:spcBef>
        <a:spcAft>
          <a:spcPct val="0"/>
        </a:spcAft>
        <a:buFont typeface="Wingdings" panose="05000000000000000000" pitchFamily="2" charset="2"/>
        <a:buChar char="u"/>
        <a:defRPr sz="2100" kern="1200">
          <a:solidFill>
            <a:schemeClr val="tx1"/>
          </a:solidFill>
          <a:latin typeface="微软雅黑" panose="020B0503020204020204" pitchFamily="34" charset="-122"/>
          <a:ea typeface="微软雅黑" panose="020B0503020204020204" pitchFamily="34" charset="-122"/>
          <a:cs typeface="+mn-cs"/>
        </a:defRPr>
      </a:lvl3pPr>
      <a:lvl4pPr marL="2132330" indent="-303530"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4pPr>
      <a:lvl5pPr marL="2741930" indent="-303530"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9.png"/><Relationship Id="rId4"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tags" Target="../tags/tag42.xml"/><Relationship Id="rId3" Type="http://schemas.openxmlformats.org/officeDocument/2006/relationships/tags" Target="../tags/tag37.xml"/><Relationship Id="rId7" Type="http://schemas.openxmlformats.org/officeDocument/2006/relationships/tags" Target="../tags/tag4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3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23.png"/><Relationship Id="rId5" Type="http://schemas.openxmlformats.org/officeDocument/2006/relationships/slideLayout" Target="../slideLayouts/slideLayout2.xml"/><Relationship Id="rId4" Type="http://schemas.openxmlformats.org/officeDocument/2006/relationships/tags" Target="../tags/tag49.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29.jpe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28.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27.jpeg"/><Relationship Id="rId5" Type="http://schemas.openxmlformats.org/officeDocument/2006/relationships/tags" Target="../tags/tag55.xml"/><Relationship Id="rId10" Type="http://schemas.openxmlformats.org/officeDocument/2006/relationships/slideLayout" Target="../slideLayouts/slideLayout2.xml"/><Relationship Id="rId4" Type="http://schemas.openxmlformats.org/officeDocument/2006/relationships/tags" Target="../tags/tag54.xml"/><Relationship Id="rId9" Type="http://schemas.openxmlformats.org/officeDocument/2006/relationships/tags" Target="../tags/tag59.xml"/></Relationships>
</file>

<file path=ppt/slides/_rels/slide41.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30.jpe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图片1">
            <a:extLst>
              <a:ext uri="{FF2B5EF4-FFF2-40B4-BE49-F238E27FC236}">
                <a16:creationId xmlns:a16="http://schemas.microsoft.com/office/drawing/2014/main" id="{2E7970D6-D78E-47C6-B657-F71FE4382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a:extLst>
              <a:ext uri="{FF2B5EF4-FFF2-40B4-BE49-F238E27FC236}">
                <a16:creationId xmlns:a16="http://schemas.microsoft.com/office/drawing/2014/main" id="{6CA458B2-0B89-4C40-8473-67C9AD78ADF8}"/>
              </a:ext>
            </a:extLst>
          </p:cNvPr>
          <p:cNvSpPr>
            <a:spLocks noGrp="1" noChangeArrowheads="1"/>
          </p:cNvSpPr>
          <p:nvPr>
            <p:ph type="ctrTitle" idx="4294967295"/>
          </p:nvPr>
        </p:nvSpPr>
        <p:spPr>
          <a:xfrm>
            <a:off x="166688" y="715963"/>
            <a:ext cx="11858625" cy="1585912"/>
          </a:xfrm>
        </p:spPr>
        <p:txBody>
          <a:bodyPr/>
          <a:lstStyle/>
          <a:p>
            <a:pPr algn="ctr">
              <a:defRPr/>
            </a:pPr>
            <a:br>
              <a:rPr lang="en-US" altLang="zh-CN" sz="4000" dirty="0">
                <a:latin typeface="黑体" pitchFamily="49" charset="-122"/>
                <a:ea typeface="黑体" pitchFamily="49" charset="-122"/>
              </a:rPr>
            </a:br>
            <a:br>
              <a:rPr lang="en-US" altLang="zh-CN" sz="4000" dirty="0">
                <a:latin typeface="黑体" pitchFamily="49" charset="-122"/>
                <a:ea typeface="黑体" pitchFamily="49" charset="-122"/>
              </a:rPr>
            </a:br>
            <a:br>
              <a:rPr lang="en-US" altLang="zh-CN" sz="4000" dirty="0">
                <a:latin typeface="黑体" pitchFamily="49" charset="-122"/>
                <a:ea typeface="黑体" pitchFamily="49" charset="-122"/>
              </a:rPr>
            </a:br>
            <a:br>
              <a:rPr lang="en-US" altLang="zh-CN" sz="4000" dirty="0">
                <a:latin typeface="黑体" pitchFamily="49" charset="-122"/>
                <a:ea typeface="黑体" pitchFamily="49" charset="-122"/>
              </a:rPr>
            </a:br>
            <a:br>
              <a:rPr lang="en-US" altLang="zh-CN" sz="4000" dirty="0">
                <a:latin typeface="黑体" pitchFamily="49" charset="-122"/>
                <a:ea typeface="黑体" pitchFamily="49" charset="-122"/>
              </a:rPr>
            </a:br>
            <a:r>
              <a:rPr lang="zh-CN" altLang="en-US" sz="5400" dirty="0">
                <a:solidFill>
                  <a:srgbClr val="FF0000"/>
                </a:solidFill>
                <a:latin typeface="黑体" pitchFamily="49" charset="-122"/>
                <a:ea typeface="黑体" pitchFamily="49" charset="-122"/>
              </a:rPr>
              <a:t>“思想道德与法治”课</a:t>
            </a:r>
            <a:br>
              <a:rPr lang="en-US" altLang="zh-CN" sz="5400" dirty="0">
                <a:solidFill>
                  <a:srgbClr val="FF0000"/>
                </a:solidFill>
                <a:latin typeface="黑体" pitchFamily="49" charset="-122"/>
                <a:ea typeface="黑体" pitchFamily="49" charset="-122"/>
              </a:rPr>
            </a:br>
            <a:r>
              <a:rPr lang="en-US" altLang="zh-CN" sz="5400" dirty="0">
                <a:solidFill>
                  <a:srgbClr val="FF0000"/>
                </a:solidFill>
                <a:latin typeface="黑体" pitchFamily="49" charset="-122"/>
                <a:ea typeface="黑体" pitchFamily="49" charset="-122"/>
              </a:rPr>
              <a:t>  </a:t>
            </a:r>
            <a:r>
              <a:rPr lang="zh-CN" altLang="en-US" sz="5400" dirty="0">
                <a:solidFill>
                  <a:srgbClr val="FF0000"/>
                </a:solidFill>
                <a:latin typeface="黑体" pitchFamily="49" charset="-122"/>
                <a:ea typeface="黑体" pitchFamily="49" charset="-122"/>
              </a:rPr>
              <a:t>专题教学课件（</a:t>
            </a:r>
            <a:r>
              <a:rPr lang="en-US" altLang="zh-CN" sz="5400" dirty="0">
                <a:solidFill>
                  <a:srgbClr val="FF0000"/>
                </a:solidFill>
                <a:latin typeface="黑体" pitchFamily="49" charset="-122"/>
                <a:ea typeface="黑体" pitchFamily="49" charset="-122"/>
              </a:rPr>
              <a:t>2021</a:t>
            </a:r>
            <a:r>
              <a:rPr lang="zh-CN" altLang="en-US" sz="5400" dirty="0">
                <a:solidFill>
                  <a:srgbClr val="FF0000"/>
                </a:solidFill>
                <a:latin typeface="黑体" pitchFamily="49" charset="-122"/>
                <a:ea typeface="黑体" pitchFamily="49" charset="-122"/>
              </a:rPr>
              <a:t>年版）</a:t>
            </a:r>
            <a:br>
              <a:rPr lang="en-US" altLang="zh-CN" sz="4000" dirty="0">
                <a:latin typeface="黑体" pitchFamily="49" charset="-122"/>
                <a:ea typeface="黑体" pitchFamily="49" charset="-122"/>
              </a:rPr>
            </a:br>
            <a:br>
              <a:rPr lang="en-US" altLang="zh-CN" sz="4000" dirty="0">
                <a:latin typeface="黑体" pitchFamily="49" charset="-122"/>
                <a:ea typeface="黑体" pitchFamily="49" charset="-122"/>
              </a:rPr>
            </a:br>
            <a:br>
              <a:rPr lang="en-US" altLang="zh-CN" sz="4000" dirty="0">
                <a:latin typeface="黑体" pitchFamily="49" charset="-122"/>
                <a:ea typeface="黑体" pitchFamily="49" charset="-122"/>
              </a:rPr>
            </a:br>
            <a:r>
              <a:rPr lang="zh-CN" altLang="en-US" sz="2800" dirty="0">
                <a:latin typeface="黑体" pitchFamily="49" charset="-122"/>
                <a:ea typeface="黑体" pitchFamily="49" charset="-122"/>
              </a:rPr>
              <a:t>同济大学“思想道德修养与法律基础”课专题教学研究团队</a:t>
            </a:r>
            <a:br>
              <a:rPr lang="en-US" altLang="zh-CN" sz="2800" dirty="0">
                <a:latin typeface="黑体" pitchFamily="49" charset="-122"/>
                <a:ea typeface="黑体" pitchFamily="49" charset="-122"/>
              </a:rPr>
            </a:br>
            <a:r>
              <a:rPr lang="zh-CN" altLang="en-US" sz="2800" dirty="0">
                <a:latin typeface="黑体" pitchFamily="49" charset="-122"/>
                <a:ea typeface="黑体" pitchFamily="49" charset="-122"/>
              </a:rPr>
              <a:t>上海高校“思想道德修养与法律基础”课分教学指导委员会</a:t>
            </a:r>
            <a:endParaRPr lang="zh-CN" altLang="en-US" sz="2800" b="0" dirty="0">
              <a:effectLst>
                <a:outerShdw blurRad="38100" dist="38100" dir="2700000" algn="tl">
                  <a:srgbClr val="C0C0C0"/>
                </a:outerShdw>
              </a:effectLst>
              <a:latin typeface="黑体" pitchFamily="49" charset="-122"/>
              <a:ea typeface="黑体" pitchFamily="49" charset="-122"/>
            </a:endParaRPr>
          </a:p>
        </p:txBody>
      </p:sp>
    </p:spTree>
  </p:cSld>
  <p:clrMapOvr>
    <a:masterClrMapping/>
  </p:clrMapOvr>
  <p:transition spd="slow" advClick="0" advTm="15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3230" y="644635"/>
            <a:ext cx="8763000" cy="650875"/>
          </a:xfrm>
        </p:spPr>
        <p:txBody>
          <a:bodyPr/>
          <a:lstStyle/>
          <a:p>
            <a:r>
              <a:rPr lang="zh-CN" altLang="en-US" sz="3000" dirty="0">
                <a:latin typeface="黑体" panose="02010609060101010101" pitchFamily="49" charset="-122"/>
                <a:ea typeface="黑体" panose="02010609060101010101" pitchFamily="49" charset="-122"/>
                <a:cs typeface="+mn-cs"/>
              </a:rPr>
              <a:t>人生观是人们对人生的总看法</a:t>
            </a:r>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10</a:t>
            </a:fld>
            <a:endParaRPr lang="en-US" altLang="zh-CN"/>
          </a:p>
        </p:txBody>
      </p:sp>
      <p:sp>
        <p:nvSpPr>
          <p:cNvPr id="5" name="内容占位符 2"/>
          <p:cNvSpPr txBox="1"/>
          <p:nvPr/>
        </p:nvSpPr>
        <p:spPr bwMode="auto">
          <a:xfrm>
            <a:off x="853448" y="1599377"/>
            <a:ext cx="10485104" cy="245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55930" indent="-455930" algn="l" rtl="0" eaLnBrk="0" fontAlgn="base" hangingPunct="0">
              <a:spcBef>
                <a:spcPct val="20000"/>
              </a:spcBef>
              <a:spcAft>
                <a:spcPct val="0"/>
              </a:spcAft>
              <a:buFont typeface="Wingdings" panose="05000000000000000000" pitchFamily="2" charset="2"/>
              <a:buChar char="l"/>
              <a:defRPr sz="2600" kern="1200">
                <a:solidFill>
                  <a:schemeClr val="tx1"/>
                </a:solidFill>
                <a:latin typeface="微软雅黑" panose="020B0503020204020204" pitchFamily="34" charset="-122"/>
                <a:ea typeface="微软雅黑" panose="020B0503020204020204" pitchFamily="34" charset="-122"/>
                <a:cs typeface="+mn-cs"/>
              </a:defRPr>
            </a:lvl1pPr>
            <a:lvl2pPr marL="989330" indent="-379730" algn="l" rtl="0" eaLnBrk="0" fontAlgn="base" hangingPunct="0">
              <a:spcBef>
                <a:spcPct val="20000"/>
              </a:spcBef>
              <a:spcAft>
                <a:spcPct val="0"/>
              </a:spcAft>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2pPr>
            <a:lvl3pPr marL="1522730" indent="-303530" algn="l" rtl="0" eaLnBrk="0" fontAlgn="base" hangingPunct="0">
              <a:spcBef>
                <a:spcPct val="20000"/>
              </a:spcBef>
              <a:spcAft>
                <a:spcPct val="0"/>
              </a:spcAft>
              <a:buFont typeface="Wingdings" panose="05000000000000000000" pitchFamily="2" charset="2"/>
              <a:buChar char="u"/>
              <a:defRPr sz="2100" kern="1200">
                <a:solidFill>
                  <a:schemeClr val="tx1"/>
                </a:solidFill>
                <a:latin typeface="微软雅黑" panose="020B0503020204020204" pitchFamily="34" charset="-122"/>
                <a:ea typeface="微软雅黑" panose="020B0503020204020204" pitchFamily="34" charset="-122"/>
                <a:cs typeface="+mn-cs"/>
              </a:defRPr>
            </a:lvl3pPr>
            <a:lvl4pPr marL="2132330" indent="-303530"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4pPr>
            <a:lvl5pPr marL="2741930" indent="-303530"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hangingPunct="1">
              <a:lnSpc>
                <a:spcPts val="4000"/>
              </a:lnSpc>
            </a:pPr>
            <a:endParaRPr lang="zh-CN" altLang="en-US" sz="2800" b="1" kern="100" dirty="0">
              <a:solidFill>
                <a:srgbClr val="000000"/>
              </a:solidFill>
              <a:ea typeface="宋体" panose="02010600030101010101" pitchFamily="2" charset="-122"/>
              <a:cs typeface="Times New Roman" panose="02020603050405020304" pitchFamily="18" charset="0"/>
            </a:endParaRPr>
          </a:p>
        </p:txBody>
      </p:sp>
      <p:grpSp>
        <p:nvGrpSpPr>
          <p:cNvPr id="6" name="组合 5"/>
          <p:cNvGrpSpPr/>
          <p:nvPr/>
        </p:nvGrpSpPr>
        <p:grpSpPr>
          <a:xfrm>
            <a:off x="1005356" y="3997079"/>
            <a:ext cx="10181287" cy="2523937"/>
            <a:chOff x="1752095" y="1851996"/>
            <a:chExt cx="10181287" cy="2523937"/>
          </a:xfrm>
        </p:grpSpPr>
        <p:pic>
          <p:nvPicPr>
            <p:cNvPr id="7" name="Picture 4" descr="socra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095" y="1851996"/>
              <a:ext cx="3777384" cy="245918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3"/>
            <p:cNvSpPr txBox="1">
              <a:spLocks noChangeArrowheads="1"/>
            </p:cNvSpPr>
            <p:nvPr/>
          </p:nvSpPr>
          <p:spPr bwMode="auto">
            <a:xfrm>
              <a:off x="5695735" y="2072555"/>
              <a:ext cx="6237647" cy="2303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1pPr>
              <a:lvl2pPr marL="989330" indent="-379730">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522730" indent="-303530">
                <a:spcBef>
                  <a:spcPct val="20000"/>
                </a:spcBef>
                <a:buFont typeface="Wingdings" panose="05000000000000000000" pitchFamily="2" charset="2"/>
                <a:buChar char="u"/>
                <a:defRPr sz="2100">
                  <a:solidFill>
                    <a:schemeClr val="tx1"/>
                  </a:solidFill>
                  <a:latin typeface="微软雅黑" panose="020B0503020204020204" pitchFamily="34" charset="-122"/>
                  <a:ea typeface="微软雅黑" panose="020B0503020204020204" pitchFamily="34" charset="-122"/>
                </a:defRPr>
              </a:lvl3pPr>
              <a:lvl4pPr marL="2132330" indent="-303530">
                <a:spcBef>
                  <a:spcPct val="200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741930" indent="-303530">
                <a:spcBef>
                  <a:spcPct val="200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3199130" indent="-303530" eaLnBrk="0" fontAlgn="base" hangingPunct="0">
                <a:spcBef>
                  <a:spcPct val="200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656330" indent="-303530" eaLnBrk="0" fontAlgn="base" hangingPunct="0">
                <a:spcBef>
                  <a:spcPct val="200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4113530" indent="-303530" eaLnBrk="0" fontAlgn="base" hangingPunct="0">
                <a:spcBef>
                  <a:spcPct val="200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4570730" indent="-303530" eaLnBrk="0" fontAlgn="base" hangingPunct="0">
                <a:spcBef>
                  <a:spcPct val="200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buFont typeface="Wingdings" panose="05000000000000000000" pitchFamily="2" charset="2"/>
                <a:buNone/>
              </a:pPr>
              <a:r>
                <a:rPr lang="en-US" altLang="zh-CN" sz="2800" dirty="0">
                  <a:latin typeface="楷体" panose="02010609060101010101" pitchFamily="49" charset="-122"/>
                  <a:ea typeface="楷体" panose="02010609060101010101" pitchFamily="49" charset="-122"/>
                </a:rPr>
                <a:t>“</a:t>
              </a:r>
              <a:r>
                <a:rPr lang="zh-CN" altLang="zh-CN" sz="2800" dirty="0">
                  <a:latin typeface="楷体" panose="02010609060101010101" pitchFamily="49" charset="-122"/>
                  <a:ea typeface="楷体" panose="02010609060101010101" pitchFamily="49" charset="-122"/>
                </a:rPr>
                <a:t>不经考</a:t>
              </a:r>
              <a:r>
                <a:rPr lang="zh-CN" altLang="en-US" sz="2800" dirty="0">
                  <a:latin typeface="楷体" panose="02010609060101010101" pitchFamily="49" charset="-122"/>
                  <a:ea typeface="楷体" panose="02010609060101010101" pitchFamily="49" charset="-122"/>
                </a:rPr>
                <a:t>察</a:t>
              </a:r>
              <a:r>
                <a:rPr lang="zh-CN" altLang="zh-CN" sz="2800" dirty="0">
                  <a:latin typeface="楷体" panose="02010609060101010101" pitchFamily="49" charset="-122"/>
                  <a:ea typeface="楷体" panose="02010609060101010101" pitchFamily="49" charset="-122"/>
                </a:rPr>
                <a:t>的生活是不值得过的。</a:t>
              </a:r>
              <a:r>
                <a:rPr lang="en-US" altLang="zh-CN" sz="2800" dirty="0">
                  <a:latin typeface="楷体" panose="02010609060101010101" pitchFamily="49" charset="-122"/>
                  <a:ea typeface="楷体" panose="02010609060101010101" pitchFamily="49" charset="-122"/>
                </a:rPr>
                <a:t>”</a:t>
              </a:r>
            </a:p>
            <a:p>
              <a:pPr>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王太庆译文</a:t>
              </a:r>
              <a:r>
                <a:rPr lang="en-US" altLang="zh-CN" sz="2400" dirty="0">
                  <a:latin typeface="宋体" panose="02010600030101010101" pitchFamily="2" charset="-122"/>
                  <a:ea typeface="宋体" panose="02010600030101010101" pitchFamily="2" charset="-122"/>
                </a:rPr>
                <a:t>) </a:t>
              </a:r>
            </a:p>
            <a:p>
              <a:pPr>
                <a:buFont typeface="Wingdings" panose="05000000000000000000" pitchFamily="2" charset="2"/>
                <a:buNone/>
              </a:pPr>
              <a:r>
                <a:rPr lang="en-US" altLang="zh-CN" sz="2800" dirty="0">
                  <a:latin typeface="楷体" panose="02010609060101010101" pitchFamily="49" charset="-122"/>
                  <a:ea typeface="楷体" panose="02010609060101010101" pitchFamily="49" charset="-122"/>
                </a:rPr>
                <a:t>“</a:t>
              </a:r>
              <a:r>
                <a:rPr lang="zh-CN" altLang="zh-CN" sz="2800" dirty="0">
                  <a:latin typeface="楷体" panose="02010609060101010101" pitchFamily="49" charset="-122"/>
                  <a:ea typeface="楷体" panose="02010609060101010101" pitchFamily="49" charset="-122"/>
                </a:rPr>
                <a:t>未经省察的人生，是没有价值的。</a:t>
              </a:r>
              <a:endParaRPr lang="en-US" altLang="zh-CN" sz="280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严群译文</a:t>
              </a:r>
              <a:r>
                <a:rPr lang="en-US" altLang="zh-CN" sz="2400" dirty="0">
                  <a:latin typeface="宋体" panose="02010600030101010101" pitchFamily="2" charset="-122"/>
                  <a:ea typeface="宋体" panose="02010600030101010101" pitchFamily="2" charset="-122"/>
                </a:rPr>
                <a:t>) </a:t>
              </a:r>
              <a:endParaRPr lang="zh-CN" altLang="en-US" sz="2400" dirty="0">
                <a:latin typeface="宋体" panose="02010600030101010101" pitchFamily="2" charset="-122"/>
                <a:ea typeface="宋体" panose="02010600030101010101" pitchFamily="2" charset="-122"/>
              </a:endParaRPr>
            </a:p>
          </p:txBody>
        </p:sp>
      </p:grpSp>
      <p:sp>
        <p:nvSpPr>
          <p:cNvPr id="12" name="文本框 2"/>
          <p:cNvSpPr txBox="1"/>
          <p:nvPr>
            <p:custDataLst>
              <p:tags r:id="rId1"/>
            </p:custDataLst>
          </p:nvPr>
        </p:nvSpPr>
        <p:spPr>
          <a:xfrm>
            <a:off x="167641" y="1503045"/>
            <a:ext cx="11644914" cy="1716016"/>
          </a:xfrm>
          <a:prstGeom prst="rect">
            <a:avLst/>
          </a:prstGeom>
          <a:noFill/>
          <a:ln w="9525">
            <a:noFill/>
          </a:ln>
        </p:spPr>
        <p:txBody>
          <a:bodyPr/>
          <a:lstStyle>
            <a:lvl1pPr marL="342900" indent="-3429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457200" indent="-457200">
              <a:lnSpc>
                <a:spcPct val="140000"/>
              </a:lnSpc>
              <a:buFont typeface="Wingdings" panose="05000000000000000000" pitchFamily="2" charset="2"/>
              <a:buChar char="Ø"/>
            </a:pPr>
            <a:r>
              <a:rPr altLang="en-US" sz="2400" b="1" noProof="1">
                <a:latin typeface="宋体" panose="02010600030101010101" pitchFamily="2" charset="-122"/>
                <a:ea typeface="宋体" panose="02010600030101010101" pitchFamily="2" charset="-122"/>
              </a:rPr>
              <a:t>人生观</a:t>
            </a:r>
            <a:r>
              <a:rPr altLang="en-US" sz="2400" noProof="1">
                <a:latin typeface="宋体" panose="02010600030101010101" pitchFamily="2" charset="-122"/>
                <a:ea typeface="宋体" panose="02010600030101010101" pitchFamily="2" charset="-122"/>
              </a:rPr>
              <a:t>是人们关于人生目的、人生态度、人生价值等问题的总观点和总看法。</a:t>
            </a:r>
          </a:p>
          <a:p>
            <a:pPr marL="457200" indent="-457200">
              <a:lnSpc>
                <a:spcPct val="140000"/>
              </a:lnSpc>
              <a:buFont typeface="Wingdings" panose="05000000000000000000" pitchFamily="2" charset="2"/>
              <a:buChar char="Ø"/>
            </a:pPr>
            <a:endParaRPr lang="en-US" altLang="en-US" sz="1200" b="1" noProof="1">
              <a:latin typeface="宋体" panose="02010600030101010101" pitchFamily="2" charset="-122"/>
              <a:ea typeface="宋体" panose="02010600030101010101" pitchFamily="2" charset="-122"/>
            </a:endParaRPr>
          </a:p>
          <a:p>
            <a:pPr marL="457200" indent="-457200">
              <a:lnSpc>
                <a:spcPct val="140000"/>
              </a:lnSpc>
              <a:buFont typeface="Wingdings" panose="05000000000000000000" pitchFamily="2" charset="2"/>
              <a:buChar char="Ø"/>
            </a:pPr>
            <a:r>
              <a:rPr altLang="en-US" sz="2400" b="1" noProof="1">
                <a:latin typeface="宋体" panose="02010600030101010101" pitchFamily="2" charset="-122"/>
                <a:ea typeface="宋体" panose="02010600030101010101" pitchFamily="2" charset="-122"/>
              </a:rPr>
              <a:t>人生观</a:t>
            </a:r>
            <a:r>
              <a:rPr altLang="en-US" sz="2400" noProof="1">
                <a:latin typeface="宋体" panose="02010600030101010101" pitchFamily="2" charset="-122"/>
                <a:ea typeface="宋体" panose="02010600030101010101" pitchFamily="2" charset="-122"/>
              </a:rPr>
              <a:t>决定着人生道路的方向，也决定着人们行为选择的价值取向和用什么样的方式对待实际生活。</a:t>
            </a:r>
          </a:p>
          <a:p>
            <a:endParaRPr altLang="en-US" sz="2400" b="1" noProof="1">
              <a:solidFill>
                <a:srgbClr val="DF5423"/>
              </a:solidFill>
            </a:endParaRPr>
          </a:p>
        </p:txBody>
      </p:sp>
      <p:sp>
        <p:nvSpPr>
          <p:cNvPr id="10" name="标题 1">
            <a:extLst>
              <a:ext uri="{FF2B5EF4-FFF2-40B4-BE49-F238E27FC236}">
                <a16:creationId xmlns:a16="http://schemas.microsoft.com/office/drawing/2014/main" id="{268F995B-80B2-40D3-8EFA-BA6EDA7C0689}"/>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1"/>
          <p:cNvSpPr>
            <a:spLocks noGrp="1" noChangeArrowheads="1"/>
          </p:cNvSpPr>
          <p:nvPr>
            <p:ph type="title"/>
            <p:custDataLst>
              <p:tags r:id="rId1"/>
            </p:custDataLst>
          </p:nvPr>
        </p:nvSpPr>
        <p:spPr>
          <a:xfrm>
            <a:off x="1087755" y="199390"/>
            <a:ext cx="10872470" cy="730250"/>
          </a:xfrm>
        </p:spPr>
        <p:txBody>
          <a:bodyPr/>
          <a:lstStyle/>
          <a:p>
            <a:pPr algn="ctr"/>
            <a:r>
              <a:rPr lang="zh-CN" altLang="en-US" sz="3200" dirty="0">
                <a:latin typeface="黑体" panose="02010609060101010101" pitchFamily="49" charset="-122"/>
                <a:ea typeface="黑体" panose="02010609060101010101" pitchFamily="49" charset="-122"/>
              </a:rPr>
              <a:t>课堂讨论：</a:t>
            </a:r>
            <a:r>
              <a:rPr lang="zh-CN" altLang="en-US" sz="3200" dirty="0">
                <a:latin typeface="黑体" panose="02010609060101010101" pitchFamily="49" charset="-122"/>
                <a:ea typeface="黑体" panose="02010609060101010101" pitchFamily="49" charset="-122"/>
                <a:sym typeface="微软雅黑" panose="020B0503020204020204" pitchFamily="34" charset="-122"/>
              </a:rPr>
              <a:t>人的本质究竟</a:t>
            </a:r>
            <a:r>
              <a:rPr lang="zh-CN" altLang="en-US" sz="3200" dirty="0">
                <a:latin typeface="黑体" panose="02010609060101010101" pitchFamily="49" charset="-122"/>
                <a:ea typeface="黑体" panose="02010609060101010101" pitchFamily="49" charset="-122"/>
              </a:rPr>
              <a:t>是什么</a:t>
            </a:r>
            <a:r>
              <a:rPr lang="zh-CN" altLang="en-US" sz="3200" dirty="0">
                <a:latin typeface="黑体" panose="02010609060101010101" pitchFamily="49" charset="-122"/>
                <a:ea typeface="黑体" panose="02010609060101010101" pitchFamily="49" charset="-122"/>
                <a:sym typeface="微软雅黑" panose="020B0503020204020204" pitchFamily="34" charset="-122"/>
              </a:rPr>
              <a:t>？</a:t>
            </a:r>
            <a:endParaRPr lang="zh-CN" altLang="en-US" sz="3200" dirty="0">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11</a:t>
            </a:fld>
            <a:endParaRPr lang="en-US" altLang="zh-CN"/>
          </a:p>
        </p:txBody>
      </p:sp>
      <p:grpSp>
        <p:nvGrpSpPr>
          <p:cNvPr id="19" name="组合 547850"/>
          <p:cNvGrpSpPr/>
          <p:nvPr/>
        </p:nvGrpSpPr>
        <p:grpSpPr bwMode="auto">
          <a:xfrm>
            <a:off x="5129528" y="2860922"/>
            <a:ext cx="6592390" cy="1604822"/>
            <a:chOff x="-233" y="251"/>
            <a:chExt cx="5347" cy="1026"/>
          </a:xfrm>
        </p:grpSpPr>
        <p:sp>
          <p:nvSpPr>
            <p:cNvPr id="21" name="矩形 547844"/>
            <p:cNvSpPr>
              <a:spLocks noChangeArrowheads="1"/>
            </p:cNvSpPr>
            <p:nvPr/>
          </p:nvSpPr>
          <p:spPr bwMode="auto">
            <a:xfrm>
              <a:off x="657" y="273"/>
              <a:ext cx="4457" cy="98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indent="0">
                <a:lnSpc>
                  <a:spcPct val="150000"/>
                </a:lnSpc>
                <a:spcBef>
                  <a:spcPct val="20000"/>
                </a:spcBef>
                <a:buClr>
                  <a:srgbClr val="A50021"/>
                </a:buClr>
                <a:buSzPct val="75000"/>
              </a:pPr>
              <a:r>
                <a:rPr lang="zh-CN" altLang="en-US" sz="2400" dirty="0">
                  <a:solidFill>
                    <a:schemeClr val="tx1"/>
                  </a:solidFill>
                  <a:latin typeface="楷体" panose="02010609060101010101" pitchFamily="49" charset="-122"/>
                  <a:ea typeface="楷体" panose="02010609060101010101" pitchFamily="49" charset="-122"/>
                </a:rPr>
                <a:t>人是理性动物，是一个对理性问题能给予理性回答的存在物。</a:t>
              </a:r>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苏格拉底</a:t>
              </a:r>
            </a:p>
          </p:txBody>
        </p:sp>
        <p:pic>
          <p:nvPicPr>
            <p:cNvPr id="22" name="图片 547845" descr="000802e406ec0893be6e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 y="251"/>
              <a:ext cx="890" cy="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组合 462854"/>
          <p:cNvGrpSpPr/>
          <p:nvPr/>
        </p:nvGrpSpPr>
        <p:grpSpPr bwMode="auto">
          <a:xfrm>
            <a:off x="595256" y="1169733"/>
            <a:ext cx="1219312" cy="1451138"/>
            <a:chOff x="295" y="890"/>
            <a:chExt cx="979" cy="1202"/>
          </a:xfrm>
        </p:grpSpPr>
        <p:pic>
          <p:nvPicPr>
            <p:cNvPr id="24" name="图片 462852" descr="10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 y="890"/>
              <a:ext cx="979" cy="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文本占位符 462850"/>
          <p:cNvSpPr>
            <a:spLocks noGrp="1" noChangeArrowheads="1"/>
          </p:cNvSpPr>
          <p:nvPr/>
        </p:nvSpPr>
        <p:spPr bwMode="auto">
          <a:xfrm>
            <a:off x="1814568" y="1169733"/>
            <a:ext cx="8791463" cy="1451138"/>
          </a:xfrm>
          <a:prstGeom prst="rect">
            <a:avLst/>
          </a:prstGeom>
          <a:solidFill>
            <a:schemeClr val="tx2">
              <a:lumMod val="20000"/>
              <a:lumOff val="80000"/>
            </a:schemeClr>
          </a:solidFill>
          <a:ln>
            <a:noFill/>
          </a:ln>
        </p:spPr>
        <p:txBody>
          <a:bodyPr/>
          <a:lstStyle>
            <a:lvl1pPr marL="228600" indent="-2286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spcBef>
                <a:spcPts val="1000"/>
              </a:spcBef>
            </a:pPr>
            <a:r>
              <a:rPr lang="zh-CN" altLang="en-US" sz="2400" dirty="0">
                <a:latin typeface="楷体" panose="02010609060101010101" pitchFamily="49" charset="-122"/>
                <a:ea typeface="楷体" panose="02010609060101010101" pitchFamily="49" charset="-122"/>
              </a:rPr>
              <a:t>人之所以异于禽兽者几希，在于“恻隐之心”、“羞恶之心”、“恭敬之心”、“是非之心”。               </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孟子</a:t>
            </a:r>
          </a:p>
        </p:txBody>
      </p:sp>
      <p:grpSp>
        <p:nvGrpSpPr>
          <p:cNvPr id="26" name="组合 547855"/>
          <p:cNvGrpSpPr/>
          <p:nvPr/>
        </p:nvGrpSpPr>
        <p:grpSpPr bwMode="auto">
          <a:xfrm>
            <a:off x="3920236" y="4614863"/>
            <a:ext cx="7516999" cy="1816100"/>
            <a:chOff x="1986" y="2296"/>
            <a:chExt cx="3325" cy="1144"/>
          </a:xfrm>
          <a:solidFill>
            <a:schemeClr val="accent6">
              <a:lumMod val="20000"/>
              <a:lumOff val="80000"/>
            </a:schemeClr>
          </a:solidFill>
        </p:grpSpPr>
        <p:sp>
          <p:nvSpPr>
            <p:cNvPr id="27" name="矩形 547853"/>
            <p:cNvSpPr>
              <a:spLocks noChangeArrowheads="1"/>
            </p:cNvSpPr>
            <p:nvPr/>
          </p:nvSpPr>
          <p:spPr bwMode="auto">
            <a:xfrm>
              <a:off x="1986" y="2509"/>
              <a:ext cx="2678" cy="9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indent="0">
                <a:lnSpc>
                  <a:spcPct val="150000"/>
                </a:lnSpc>
                <a:spcBef>
                  <a:spcPct val="20000"/>
                </a:spcBef>
                <a:buClr>
                  <a:srgbClr val="A50021"/>
                </a:buClr>
                <a:buSzPct val="75000"/>
              </a:pPr>
              <a:r>
                <a:rPr lang="zh-CN" altLang="en-US" sz="2800" dirty="0">
                  <a:solidFill>
                    <a:schemeClr val="tx1"/>
                  </a:solidFill>
                  <a:latin typeface="楷体" panose="02010609060101010101" pitchFamily="49" charset="-122"/>
                  <a:ea typeface="楷体" panose="02010609060101010101" pitchFamily="49" charset="-122"/>
                  <a:sym typeface="微软雅黑" panose="020B0503020204020204" pitchFamily="34" charset="-122"/>
                </a:rPr>
                <a:t>人与动物相比不过是一架更精致、更加复杂的机器。     </a:t>
              </a:r>
              <a:r>
                <a:rPr lang="en-US" altLang="zh-CN" sz="2800" b="1" dirty="0">
                  <a:solidFill>
                    <a:schemeClr val="tx1"/>
                  </a:solidFill>
                  <a:latin typeface="宋体" panose="02010600030101010101" pitchFamily="2" charset="-122"/>
                  <a:ea typeface="宋体" panose="02010600030101010101" pitchFamily="2" charset="-122"/>
                  <a:sym typeface="微软雅黑" panose="020B0503020204020204" pitchFamily="34" charset="-122"/>
                </a:rPr>
                <a:t>——</a:t>
              </a:r>
              <a:r>
                <a:rPr lang="zh-CN" altLang="en-US" sz="2800" b="1" dirty="0">
                  <a:solidFill>
                    <a:schemeClr val="tx1"/>
                  </a:solidFill>
                  <a:latin typeface="宋体" panose="02010600030101010101" pitchFamily="2" charset="-122"/>
                  <a:ea typeface="宋体" panose="02010600030101010101" pitchFamily="2" charset="-122"/>
                  <a:sym typeface="微软雅黑" panose="020B0503020204020204" pitchFamily="34" charset="-122"/>
                </a:rPr>
                <a:t>拉美特里</a:t>
              </a:r>
            </a:p>
          </p:txBody>
        </p:sp>
        <p:pic>
          <p:nvPicPr>
            <p:cNvPr id="28" name="图片 547854" descr="拉美特利"/>
            <p:cNvPicPr>
              <a:picLocks noChangeAspect="1" noChangeArrowheads="1"/>
            </p:cNvPicPr>
            <p:nvPr/>
          </p:nvPicPr>
          <p:blipFill>
            <a:blip r:embed="rId5">
              <a:extLst>
                <a:ext uri="{28A0092B-C50C-407E-A947-70E740481C1C}">
                  <a14:useLocalDpi xmlns:a14="http://schemas.microsoft.com/office/drawing/2010/main" val="0"/>
                </a:ext>
              </a:extLst>
            </a:blip>
            <a:srcRect b="16144"/>
            <a:stretch>
              <a:fillRect/>
            </a:stretch>
          </p:blipFill>
          <p:spPr bwMode="auto">
            <a:xfrm>
              <a:off x="4648" y="2296"/>
              <a:ext cx="663" cy="10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4" name="文本框 462858"/>
          <p:cNvSpPr txBox="1">
            <a:spLocks noChangeArrowheads="1"/>
          </p:cNvSpPr>
          <p:nvPr/>
        </p:nvSpPr>
        <p:spPr bwMode="auto">
          <a:xfrm>
            <a:off x="470082" y="3056350"/>
            <a:ext cx="2495979" cy="2862322"/>
          </a:xfrm>
          <a:prstGeom prst="rect">
            <a:avLst/>
          </a:prstGeom>
          <a:solidFill>
            <a:schemeClr val="accent3">
              <a:lumMod val="95000"/>
            </a:schemeClr>
          </a:solidFill>
          <a:ln>
            <a:noFill/>
          </a:ln>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spcBef>
                <a:spcPct val="50000"/>
              </a:spcBef>
            </a:pPr>
            <a:r>
              <a:rPr lang="zh-CN" altLang="en-US" sz="2400" dirty="0">
                <a:latin typeface="楷体" panose="02010609060101010101" pitchFamily="49" charset="-122"/>
                <a:ea typeface="楷体" panose="02010609060101010101" pitchFamily="49" charset="-122"/>
              </a:rPr>
              <a:t>饥而欲食，寒而欲暖，劳而欲息，好利而恶害，</a:t>
            </a:r>
            <a:r>
              <a:rPr lang="en-US" altLang="zh-CN" sz="2400" dirty="0" err="1">
                <a:latin typeface="楷体" panose="02010609060101010101" pitchFamily="49" charset="-122"/>
                <a:ea typeface="楷体" panose="02010609060101010101" pitchFamily="49" charset="-122"/>
              </a:rPr>
              <a:t>是人之所生而有也</a:t>
            </a:r>
            <a:r>
              <a:rPr lang="zh-CN" altLang="en-US" sz="2400" dirty="0">
                <a:latin typeface="楷体" panose="02010609060101010101" pitchFamily="49" charset="-122"/>
                <a:ea typeface="楷体" panose="02010609060101010101" pitchFamily="49" charset="-122"/>
              </a:rPr>
              <a:t>。 </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荀子</a:t>
            </a:r>
          </a:p>
        </p:txBody>
      </p:sp>
      <p:pic>
        <p:nvPicPr>
          <p:cNvPr id="6" name="图片 462857" descr="荀子"/>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66061" y="3089541"/>
            <a:ext cx="1414698" cy="1525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标题 1">
            <a:extLst>
              <a:ext uri="{FF2B5EF4-FFF2-40B4-BE49-F238E27FC236}">
                <a16:creationId xmlns:a16="http://schemas.microsoft.com/office/drawing/2014/main" id="{5B3E8EFC-7147-4338-9498-4E3887578B59}"/>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3"/>
          <p:cNvSpPr txBox="1">
            <a:spLocks noChangeArrowheads="1"/>
          </p:cNvSpPr>
          <p:nvPr>
            <p:custDataLst>
              <p:tags r:id="rId1"/>
            </p:custDataLst>
          </p:nvPr>
        </p:nvSpPr>
        <p:spPr bwMode="auto">
          <a:xfrm>
            <a:off x="1793488" y="1207340"/>
            <a:ext cx="7429594" cy="66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b="1" dirty="0">
                <a:latin typeface="黑体" panose="02010609060101010101" pitchFamily="49" charset="-122"/>
                <a:ea typeface="黑体" panose="02010609060101010101" pitchFamily="49" charset="-122"/>
              </a:rPr>
              <a:t>     马克思主义关于人的本质的论断</a:t>
            </a:r>
          </a:p>
        </p:txBody>
      </p:sp>
      <p:sp>
        <p:nvSpPr>
          <p:cNvPr id="12" name="文本框 13"/>
          <p:cNvSpPr txBox="1">
            <a:spLocks noChangeArrowheads="1"/>
          </p:cNvSpPr>
          <p:nvPr>
            <p:custDataLst>
              <p:tags r:id="rId2"/>
            </p:custDataLst>
          </p:nvPr>
        </p:nvSpPr>
        <p:spPr bwMode="auto">
          <a:xfrm>
            <a:off x="5061384" y="6119237"/>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3200" b="1" dirty="0">
              <a:solidFill>
                <a:srgbClr val="00B050"/>
              </a:solidFill>
              <a:latin typeface="华文中宋" panose="02010600040101010101" charset="-122"/>
              <a:ea typeface="华文中宋" panose="02010600040101010101" charset="-122"/>
            </a:endParaRPr>
          </a:p>
        </p:txBody>
      </p:sp>
      <p:sp>
        <p:nvSpPr>
          <p:cNvPr id="3" name="矩形 2"/>
          <p:cNvSpPr/>
          <p:nvPr/>
        </p:nvSpPr>
        <p:spPr>
          <a:xfrm>
            <a:off x="410845" y="2373630"/>
            <a:ext cx="11541760" cy="3538220"/>
          </a:xfrm>
          <a:prstGeom prst="rect">
            <a:avLst/>
          </a:prstGeom>
        </p:spPr>
        <p:txBody>
          <a:bodyPr wrap="square">
            <a:spAutoFit/>
          </a:bodyPr>
          <a:lstStyle/>
          <a:p>
            <a:pPr indent="0">
              <a:lnSpc>
                <a:spcPct val="200000"/>
              </a:lnSpc>
              <a:buFont typeface="+mj-lt"/>
              <a:buNone/>
            </a:pPr>
            <a:r>
              <a:rPr lang="en-US" altLang="zh-CN" sz="2800" b="1" dirty="0">
                <a:solidFill>
                  <a:srgbClr val="000000"/>
                </a:solidFill>
                <a:latin typeface="宋体" panose="02010600030101010101" pitchFamily="2" charset="-122"/>
                <a:ea typeface="宋体" panose="02010600030101010101" pitchFamily="2" charset="-122"/>
              </a:rPr>
              <a:t>“</a:t>
            </a:r>
            <a:r>
              <a:rPr lang="zh-CN" altLang="en-US" sz="2800" b="1" i="1" dirty="0">
                <a:solidFill>
                  <a:srgbClr val="000000"/>
                </a:solidFill>
                <a:latin typeface="宋体" panose="02010600030101010101" pitchFamily="2" charset="-122"/>
                <a:ea typeface="宋体" panose="02010600030101010101" pitchFamily="2" charset="-122"/>
              </a:rPr>
              <a:t>人的本质不是单个人所固有的抽象物，在其现实性上，它是一切社会关系的总和。</a:t>
            </a:r>
            <a:r>
              <a:rPr lang="en-US" altLang="zh-CN" sz="2800" b="1" dirty="0">
                <a:solidFill>
                  <a:srgbClr val="000000"/>
                </a:solidFill>
                <a:latin typeface="宋体" panose="02010600030101010101" pitchFamily="2" charset="-122"/>
                <a:ea typeface="宋体" panose="02010600030101010101" pitchFamily="2" charset="-122"/>
              </a:rPr>
              <a:t>”——</a:t>
            </a:r>
            <a:r>
              <a:rPr lang="zh-CN" altLang="en-US" sz="2800" b="1" dirty="0">
                <a:solidFill>
                  <a:srgbClr val="000000"/>
                </a:solidFill>
                <a:latin typeface="宋体" panose="02010600030101010101" pitchFamily="2" charset="-122"/>
                <a:ea typeface="宋体" panose="02010600030101010101" pitchFamily="2" charset="-122"/>
              </a:rPr>
              <a:t>马克思</a:t>
            </a:r>
            <a:endParaRPr lang="en-US" altLang="zh-CN" sz="2800" b="1" dirty="0">
              <a:solidFill>
                <a:srgbClr val="000000"/>
              </a:solidFill>
              <a:latin typeface="宋体" panose="02010600030101010101" pitchFamily="2" charset="-122"/>
              <a:ea typeface="宋体" panose="02010600030101010101" pitchFamily="2" charset="-122"/>
            </a:endParaRPr>
          </a:p>
          <a:p>
            <a:pPr>
              <a:lnSpc>
                <a:spcPct val="200000"/>
              </a:lnSpc>
            </a:pPr>
            <a:r>
              <a:rPr lang="en-US" altLang="zh-CN" sz="2800" b="1" dirty="0">
                <a:solidFill>
                  <a:srgbClr val="000000"/>
                </a:solidFill>
                <a:latin typeface="宋体" panose="02010600030101010101" pitchFamily="2" charset="-122"/>
                <a:ea typeface="宋体" panose="02010600030101010101" pitchFamily="2" charset="-122"/>
              </a:rPr>
              <a:t>1. </a:t>
            </a:r>
            <a:r>
              <a:rPr lang="zh-CN" altLang="en-US" sz="2800" b="1" dirty="0">
                <a:solidFill>
                  <a:srgbClr val="000000"/>
                </a:solidFill>
                <a:latin typeface="宋体" panose="02010600030101010101" pitchFamily="2" charset="-122"/>
                <a:ea typeface="宋体" panose="02010600030101010101" pitchFamily="2" charset="-122"/>
              </a:rPr>
              <a:t>任何人都是处在一定的社会关系中从事实践活动的人。</a:t>
            </a:r>
            <a:endParaRPr lang="en-US" altLang="zh-CN" sz="2800" b="1" dirty="0">
              <a:solidFill>
                <a:srgbClr val="000000"/>
              </a:solidFill>
              <a:latin typeface="宋体" panose="02010600030101010101" pitchFamily="2" charset="-122"/>
              <a:ea typeface="宋体" panose="02010600030101010101" pitchFamily="2" charset="-122"/>
            </a:endParaRPr>
          </a:p>
          <a:p>
            <a:pPr>
              <a:lnSpc>
                <a:spcPct val="200000"/>
              </a:lnSpc>
            </a:pPr>
            <a:r>
              <a:rPr lang="en-US" altLang="zh-CN" sz="2800" b="1" dirty="0">
                <a:solidFill>
                  <a:srgbClr val="000000"/>
                </a:solidFill>
                <a:latin typeface="宋体" panose="02010600030101010101" pitchFamily="2" charset="-122"/>
                <a:ea typeface="宋体" panose="02010600030101010101" pitchFamily="2" charset="-122"/>
              </a:rPr>
              <a:t>2. </a:t>
            </a:r>
            <a:r>
              <a:rPr lang="zh-CN" altLang="en-US" sz="2800" b="1" dirty="0">
                <a:solidFill>
                  <a:srgbClr val="000000"/>
                </a:solidFill>
                <a:latin typeface="宋体" panose="02010600030101010101" pitchFamily="2" charset="-122"/>
                <a:ea typeface="宋体" panose="02010600030101010101" pitchFamily="2" charset="-122"/>
              </a:rPr>
              <a:t>人的社会关系的总和决定了人的本质。</a:t>
            </a:r>
            <a:endParaRPr lang="zh-CN" altLang="en-US" dirty="0"/>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12</a:t>
            </a:fld>
            <a:endParaRPr lang="en-US" altLang="zh-CN"/>
          </a:p>
        </p:txBody>
      </p:sp>
      <p:sp>
        <p:nvSpPr>
          <p:cNvPr id="7" name="标题 1">
            <a:extLst>
              <a:ext uri="{FF2B5EF4-FFF2-40B4-BE49-F238E27FC236}">
                <a16:creationId xmlns:a16="http://schemas.microsoft.com/office/drawing/2014/main" id="{0BAC3AA5-90BD-4FB4-B27D-81BAF62AFF7D}"/>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文本占位符 10372098"/>
          <p:cNvSpPr>
            <a:spLocks noGrp="1" noRot="1" noChangeArrowheads="1"/>
          </p:cNvSpPr>
          <p:nvPr>
            <p:ph idx="1"/>
          </p:nvPr>
        </p:nvSpPr>
        <p:spPr>
          <a:xfrm>
            <a:off x="355430" y="3238967"/>
            <a:ext cx="3035467" cy="1265703"/>
          </a:xfrm>
          <a:solidFill>
            <a:schemeClr val="accent5">
              <a:lumMod val="20000"/>
              <a:lumOff val="80000"/>
            </a:schemeClr>
          </a:solidFill>
        </p:spPr>
        <p:txBody>
          <a:bodyPr/>
          <a:lstStyle/>
          <a:p>
            <a:pPr>
              <a:buFont typeface="Arial" panose="020B0604020202020204" pitchFamily="34" charset="0"/>
              <a:buNone/>
            </a:pPr>
            <a:r>
              <a:rPr lang="zh-CN" altLang="en-US" sz="2800" dirty="0">
                <a:latin typeface="宋体" panose="02010600030101010101" pitchFamily="2" charset="-122"/>
                <a:ea typeface="宋体" panose="02010600030101010101" pitchFamily="2" charset="-122"/>
              </a:rPr>
              <a:t>                </a:t>
            </a:r>
            <a:r>
              <a:rPr lang="zh-CN" altLang="en-US" sz="2800" b="1" dirty="0">
                <a:solidFill>
                  <a:srgbClr val="442200"/>
                </a:solidFill>
                <a:latin typeface="宋体" panose="02010600030101010101" pitchFamily="2" charset="-122"/>
                <a:ea typeface="宋体" panose="02010600030101010101" pitchFamily="2" charset="-122"/>
              </a:rPr>
              <a:t>人的两种属性</a:t>
            </a:r>
            <a:r>
              <a:rPr lang="zh-CN" altLang="en-US" sz="2800" dirty="0">
                <a:solidFill>
                  <a:srgbClr val="442200"/>
                </a:solidFill>
                <a:latin typeface="宋体" panose="02010600030101010101" pitchFamily="2" charset="-122"/>
                <a:ea typeface="宋体" panose="02010600030101010101" pitchFamily="2" charset="-122"/>
              </a:rPr>
              <a:t>         </a:t>
            </a:r>
          </a:p>
        </p:txBody>
      </p:sp>
      <p:sp>
        <p:nvSpPr>
          <p:cNvPr id="4" name="直接连接符 3"/>
          <p:cNvSpPr/>
          <p:nvPr/>
        </p:nvSpPr>
        <p:spPr>
          <a:xfrm flipV="1">
            <a:off x="7550773" y="2897654"/>
            <a:ext cx="1971675" cy="0"/>
          </a:xfrm>
          <a:prstGeom prst="line">
            <a:avLst/>
          </a:prstGeom>
          <a:ln w="76200" cap="flat" cmpd="sng">
            <a:solidFill>
              <a:schemeClr val="accent4">
                <a:lumMod val="85000"/>
                <a:lumOff val="15000"/>
              </a:schemeClr>
            </a:solidFill>
            <a:prstDash val="solid"/>
            <a:headEnd type="none" w="med" len="med"/>
            <a:tailEnd type="triangle" w="med" len="med"/>
          </a:ln>
        </p:spPr>
      </p:sp>
      <p:sp>
        <p:nvSpPr>
          <p:cNvPr id="5" name="直接连接符 4"/>
          <p:cNvSpPr/>
          <p:nvPr/>
        </p:nvSpPr>
        <p:spPr>
          <a:xfrm flipV="1">
            <a:off x="7582523" y="4653141"/>
            <a:ext cx="2074863" cy="14287"/>
          </a:xfrm>
          <a:prstGeom prst="line">
            <a:avLst/>
          </a:prstGeom>
          <a:ln w="76200" cap="flat" cmpd="sng">
            <a:solidFill>
              <a:schemeClr val="accent4">
                <a:lumMod val="85000"/>
                <a:lumOff val="15000"/>
              </a:schemeClr>
            </a:solidFill>
            <a:prstDash val="solid"/>
            <a:headEnd type="none" w="med" len="med"/>
            <a:tailEnd type="triangle" w="med" len="med"/>
          </a:ln>
        </p:spPr>
      </p:sp>
      <p:sp>
        <p:nvSpPr>
          <p:cNvPr id="6" name="文本框 10372101"/>
          <p:cNvSpPr txBox="1"/>
          <p:nvPr/>
        </p:nvSpPr>
        <p:spPr>
          <a:xfrm>
            <a:off x="9649449" y="2635716"/>
            <a:ext cx="903287" cy="523875"/>
          </a:xfrm>
          <a:prstGeom prst="rect">
            <a:avLst/>
          </a:prstGeom>
          <a:noFill/>
          <a:ln w="9525">
            <a:noFill/>
          </a:ln>
        </p:spPr>
        <p:txBody>
          <a:bodyPr wrap="none">
            <a:spAutoFit/>
          </a:bodyPr>
          <a:lstStyle/>
          <a:p>
            <a:pPr>
              <a:buClr>
                <a:srgbClr val="996633"/>
              </a:buClr>
              <a:buSzPct val="70000"/>
              <a:buFont typeface="Wingdings" panose="05000000000000000000" pitchFamily="2" charset="2"/>
              <a:buNone/>
              <a:defRPr/>
            </a:pPr>
            <a:r>
              <a:rPr lang="zh-CN" altLang="en-US" sz="2800" noProof="1">
                <a:solidFill>
                  <a:srgbClr val="442200"/>
                </a:solidFill>
                <a:effectLst>
                  <a:outerShdw blurRad="38100" dist="38100" dir="2700000">
                    <a:srgbClr val="C0C0C0"/>
                  </a:outerShdw>
                </a:effectLst>
                <a:latin typeface="宋体" panose="02010600030101010101" pitchFamily="2" charset="-122"/>
                <a:ea typeface="宋体" panose="02010600030101010101" pitchFamily="2" charset="-122"/>
              </a:rPr>
              <a:t>本能</a:t>
            </a:r>
          </a:p>
        </p:txBody>
      </p:sp>
      <p:sp>
        <p:nvSpPr>
          <p:cNvPr id="7" name="文本框 10372102"/>
          <p:cNvSpPr txBox="1"/>
          <p:nvPr/>
        </p:nvSpPr>
        <p:spPr>
          <a:xfrm>
            <a:off x="9677228" y="4378895"/>
            <a:ext cx="903287" cy="523875"/>
          </a:xfrm>
          <a:prstGeom prst="rect">
            <a:avLst/>
          </a:prstGeom>
          <a:noFill/>
          <a:ln w="9525">
            <a:noFill/>
          </a:ln>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buClr>
                <a:srgbClr val="996633"/>
              </a:buClr>
              <a:buSzPct val="70000"/>
              <a:buFont typeface="Wingdings" panose="05000000000000000000" pitchFamily="2" charset="2"/>
              <a:buNone/>
            </a:pPr>
            <a:r>
              <a:rPr altLang="en-US" sz="2800" noProof="1">
                <a:solidFill>
                  <a:srgbClr val="442200"/>
                </a:solidFill>
                <a:effectLst>
                  <a:outerShdw blurRad="38100" dist="38100" dir="2700000" algn="tl">
                    <a:srgbClr val="C0C0C0"/>
                  </a:outerShdw>
                </a:effectLst>
                <a:latin typeface="宋体" panose="02010600030101010101" pitchFamily="2" charset="-122"/>
                <a:ea typeface="宋体" panose="02010600030101010101" pitchFamily="2" charset="-122"/>
              </a:rPr>
              <a:t>本质</a:t>
            </a:r>
          </a:p>
        </p:txBody>
      </p:sp>
      <p:sp>
        <p:nvSpPr>
          <p:cNvPr id="8" name="直接连接符 7"/>
          <p:cNvSpPr/>
          <p:nvPr/>
        </p:nvSpPr>
        <p:spPr>
          <a:xfrm flipV="1">
            <a:off x="3413121" y="3084617"/>
            <a:ext cx="1806409" cy="677103"/>
          </a:xfrm>
          <a:prstGeom prst="line">
            <a:avLst/>
          </a:prstGeom>
          <a:ln w="76200" cap="flat" cmpd="sng">
            <a:solidFill>
              <a:schemeClr val="accent4">
                <a:lumMod val="85000"/>
                <a:lumOff val="15000"/>
              </a:schemeClr>
            </a:solidFill>
            <a:prstDash val="solid"/>
            <a:headEnd type="none" w="med" len="med"/>
            <a:tailEnd type="triangle" w="med" len="med"/>
          </a:ln>
        </p:spPr>
      </p:sp>
      <p:sp>
        <p:nvSpPr>
          <p:cNvPr id="16393" name="矩形 10372109"/>
          <p:cNvSpPr>
            <a:spLocks noChangeArrowheads="1"/>
          </p:cNvSpPr>
          <p:nvPr/>
        </p:nvSpPr>
        <p:spPr bwMode="auto">
          <a:xfrm>
            <a:off x="4422605" y="2458021"/>
            <a:ext cx="377507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spcBef>
                <a:spcPct val="50000"/>
              </a:spcBef>
            </a:pPr>
            <a:r>
              <a:rPr lang="zh-CN" altLang="en-US" sz="2800" dirty="0">
                <a:solidFill>
                  <a:srgbClr val="442200"/>
                </a:solidFill>
                <a:latin typeface="宋体" panose="02010600030101010101" pitchFamily="2" charset="-122"/>
                <a:ea typeface="宋体" panose="02010600030101010101" pitchFamily="2" charset="-122"/>
              </a:rPr>
              <a:t>自然属性</a:t>
            </a:r>
            <a:r>
              <a:rPr lang="zh-CN" altLang="en-US" sz="2800" dirty="0">
                <a:solidFill>
                  <a:schemeClr val="tx2"/>
                </a:solidFill>
                <a:latin typeface="宋体" panose="02010600030101010101" pitchFamily="2" charset="-122"/>
                <a:ea typeface="宋体" panose="02010600030101010101" pitchFamily="2" charset="-122"/>
              </a:rPr>
              <a:t> </a:t>
            </a:r>
          </a:p>
          <a:p>
            <a:pPr algn="ctr">
              <a:spcBef>
                <a:spcPct val="50000"/>
              </a:spcBef>
            </a:pPr>
            <a:endParaRPr lang="zh-CN" altLang="en-US" sz="2800" dirty="0">
              <a:solidFill>
                <a:schemeClr val="tx2"/>
              </a:solidFill>
              <a:latin typeface="宋体" panose="02010600030101010101" pitchFamily="2" charset="-122"/>
              <a:ea typeface="宋体" panose="02010600030101010101" pitchFamily="2" charset="-122"/>
            </a:endParaRPr>
          </a:p>
        </p:txBody>
      </p:sp>
      <p:sp>
        <p:nvSpPr>
          <p:cNvPr id="16394" name="文本框 10372110"/>
          <p:cNvSpPr txBox="1">
            <a:spLocks noChangeArrowheads="1"/>
          </p:cNvSpPr>
          <p:nvPr/>
        </p:nvSpPr>
        <p:spPr bwMode="auto">
          <a:xfrm>
            <a:off x="4914729" y="4115916"/>
            <a:ext cx="2790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spcBef>
                <a:spcPct val="50000"/>
              </a:spcBef>
            </a:pPr>
            <a:r>
              <a:rPr lang="zh-CN" altLang="en-US" sz="2800" dirty="0">
                <a:solidFill>
                  <a:srgbClr val="442200"/>
                </a:solidFill>
                <a:latin typeface="宋体" panose="02010600030101010101" pitchFamily="2" charset="-122"/>
                <a:ea typeface="宋体" panose="02010600030101010101" pitchFamily="2" charset="-122"/>
              </a:rPr>
              <a:t> 社会属性</a:t>
            </a:r>
          </a:p>
        </p:txBody>
      </p:sp>
      <p:sp>
        <p:nvSpPr>
          <p:cNvPr id="11" name="文本框 1"/>
          <p:cNvSpPr txBox="1"/>
          <p:nvPr/>
        </p:nvSpPr>
        <p:spPr>
          <a:xfrm>
            <a:off x="5398918" y="3009351"/>
            <a:ext cx="2025650" cy="831850"/>
          </a:xfrm>
          <a:prstGeom prst="rect">
            <a:avLst/>
          </a:prstGeom>
          <a:noFill/>
        </p:spPr>
        <p:txBody>
          <a:bodyPr>
            <a:spAutoFit/>
          </a:bodyPr>
          <a:lstStyle/>
          <a:p>
            <a:pPr algn="ctr">
              <a:defRPr/>
            </a:pPr>
            <a:r>
              <a:rPr lang="zh-CN" altLang="en-US" sz="2400" noProof="1">
                <a:solidFill>
                  <a:schemeClr val="accent6"/>
                </a:solidFill>
                <a:latin typeface="宋体" panose="02010600030101010101" pitchFamily="2" charset="-122"/>
                <a:ea typeface="宋体" panose="02010600030101010101" pitchFamily="2" charset="-122"/>
              </a:rPr>
              <a:t>肉体存在及其特性</a:t>
            </a:r>
          </a:p>
        </p:txBody>
      </p:sp>
      <p:sp>
        <p:nvSpPr>
          <p:cNvPr id="12" name="文本框 2"/>
          <p:cNvSpPr txBox="1"/>
          <p:nvPr/>
        </p:nvSpPr>
        <p:spPr>
          <a:xfrm>
            <a:off x="5219530" y="4635348"/>
            <a:ext cx="2546350" cy="831850"/>
          </a:xfrm>
          <a:prstGeom prst="rect">
            <a:avLst/>
          </a:prstGeom>
          <a:noFill/>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altLang="en-US" sz="2400" noProof="1">
                <a:solidFill>
                  <a:srgbClr val="878787"/>
                </a:solidFill>
                <a:latin typeface="宋体" panose="02010600030101010101" pitchFamily="2" charset="-122"/>
                <a:ea typeface="宋体" panose="02010600030101010101" pitchFamily="2" charset="-122"/>
              </a:rPr>
              <a:t>社会实践中人与人之间的关系</a:t>
            </a:r>
          </a:p>
        </p:txBody>
      </p:sp>
      <p:sp>
        <p:nvSpPr>
          <p:cNvPr id="13" name="直接连接符 12"/>
          <p:cNvSpPr/>
          <p:nvPr/>
        </p:nvSpPr>
        <p:spPr>
          <a:xfrm rot="1620000" flipV="1">
            <a:off x="3384935" y="4168531"/>
            <a:ext cx="1840558" cy="415611"/>
          </a:xfrm>
          <a:prstGeom prst="line">
            <a:avLst/>
          </a:prstGeom>
          <a:ln w="76200" cap="flat" cmpd="sng">
            <a:solidFill>
              <a:schemeClr val="accent4">
                <a:lumMod val="85000"/>
                <a:lumOff val="15000"/>
              </a:schemeClr>
            </a:solidFill>
            <a:prstDash val="solid"/>
            <a:headEnd type="none" w="med" len="med"/>
            <a:tailEnd type="triangle" w="med" len="med"/>
          </a:ln>
        </p:spPr>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13</a:t>
            </a:fld>
            <a:endParaRPr lang="en-US" altLang="zh-CN"/>
          </a:p>
        </p:txBody>
      </p:sp>
      <p:sp>
        <p:nvSpPr>
          <p:cNvPr id="23" name="标题 1"/>
          <p:cNvSpPr txBox="1">
            <a:spLocks noChangeArrowheads="1"/>
          </p:cNvSpPr>
          <p:nvPr>
            <p:custDataLst>
              <p:tags r:id="rId1"/>
            </p:custDataLst>
          </p:nvPr>
        </p:nvSpPr>
        <p:spPr bwMode="auto">
          <a:xfrm>
            <a:off x="1688928" y="900364"/>
            <a:ext cx="455453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48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5pPr>
            <a:lvl6pPr marL="6096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9pPr>
          </a:lstStyle>
          <a:p>
            <a:r>
              <a:rPr lang="zh-CN" altLang="en-US" sz="2800" dirty="0">
                <a:latin typeface="黑体" panose="02010609060101010101" pitchFamily="49" charset="-122"/>
                <a:ea typeface="黑体" panose="02010609060101010101" pitchFamily="49" charset="-122"/>
              </a:rPr>
              <a:t>社会属性是人的本质属性</a:t>
            </a:r>
          </a:p>
        </p:txBody>
      </p:sp>
      <p:sp>
        <p:nvSpPr>
          <p:cNvPr id="16" name="标题 1">
            <a:extLst>
              <a:ext uri="{FF2B5EF4-FFF2-40B4-BE49-F238E27FC236}">
                <a16:creationId xmlns:a16="http://schemas.microsoft.com/office/drawing/2014/main" id="{1FB5B8C6-8C20-48AF-B4A0-845E0FDB6946}"/>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p:cNvSpPr/>
          <p:nvPr/>
        </p:nvSpPr>
        <p:spPr>
          <a:xfrm>
            <a:off x="907185" y="1839117"/>
            <a:ext cx="11018115" cy="4642646"/>
          </a:xfrm>
          <a:prstGeom prst="roundRect">
            <a:avLst>
              <a:gd name="adj" fmla="val 10347"/>
            </a:avLst>
          </a:prstGeom>
          <a:solidFill>
            <a:srgbClr val="F43308">
              <a:alpha val="18999"/>
            </a:srgbClr>
          </a:solidFill>
          <a:ln w="50800" cap="flat" cmpd="sng">
            <a:solidFill>
              <a:srgbClr val="E05097"/>
            </a:solidFill>
            <a:prstDash val="solid"/>
            <a:round/>
            <a:headEnd type="none" w="med" len="med"/>
            <a:tailEnd type="none" w="med" len="med"/>
          </a:ln>
          <a:effectLst>
            <a:outerShdw dist="107763" dir="8100000" algn="ctr" rotWithShape="0">
              <a:srgbClr val="808080">
                <a:alpha val="50000"/>
              </a:srgbClr>
            </a:outerShdw>
          </a:effectLst>
        </p:spPr>
        <p:txBody>
          <a:bodyPr wrap="none" anchor="ctr"/>
          <a:lstStyle/>
          <a:p>
            <a:pPr>
              <a:defRPr/>
            </a:pPr>
            <a:endParaRPr lang="zh-CN" altLang="en-US" noProof="1">
              <a:ln>
                <a:solidFill>
                  <a:srgbClr val="FF0000"/>
                </a:solidFill>
              </a:ln>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19461" name="文本框 99"/>
          <p:cNvSpPr txBox="1">
            <a:spLocks noChangeArrowheads="1"/>
          </p:cNvSpPr>
          <p:nvPr/>
        </p:nvSpPr>
        <p:spPr bwMode="auto">
          <a:xfrm>
            <a:off x="1072717" y="2225775"/>
            <a:ext cx="10687050" cy="3869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55905">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457200" indent="-457200">
              <a:lnSpc>
                <a:spcPct val="150000"/>
              </a:lnSpc>
              <a:buFont typeface="Wingdings" panose="05000000000000000000" pitchFamily="2" charset="2"/>
              <a:buChar char="Ø"/>
            </a:pPr>
            <a:r>
              <a:rPr altLang="zh-CN" sz="2800" noProof="1">
                <a:latin typeface="宋体" panose="02010600030101010101" pitchFamily="2" charset="-122"/>
                <a:ea typeface="宋体" panose="02010600030101010101" pitchFamily="2" charset="-122"/>
              </a:rPr>
              <a:t>从人所具有的自然属性和社会属性来看，决定人的本质属性的是人的社会性。</a:t>
            </a:r>
            <a:endParaRPr lang="en-US" altLang="zh-CN" sz="2800" noProof="1">
              <a:latin typeface="宋体" panose="02010600030101010101" pitchFamily="2" charset="-122"/>
              <a:ea typeface="宋体" panose="02010600030101010101" pitchFamily="2" charset="-122"/>
            </a:endParaRPr>
          </a:p>
          <a:p>
            <a:pPr marL="457200" indent="-457200">
              <a:lnSpc>
                <a:spcPct val="150000"/>
              </a:lnSpc>
              <a:buFont typeface="Wingdings" panose="05000000000000000000" pitchFamily="2" charset="2"/>
              <a:buChar char="Ø"/>
            </a:pPr>
            <a:r>
              <a:rPr lang="zh-CN" altLang="zh-CN" sz="2800" dirty="0">
                <a:latin typeface="宋体" panose="02010600030101010101" pitchFamily="2" charset="-122"/>
                <a:ea typeface="宋体" panose="02010600030101010101" pitchFamily="2" charset="-122"/>
              </a:rPr>
              <a:t>每一个人从来到人世的那天起，就从属于一定的社会群体，同周围的人发生各种各样的社会关系</a:t>
            </a:r>
            <a:r>
              <a:rPr lang="zh-CN" altLang="en-US" sz="2800" dirty="0">
                <a:latin typeface="宋体" panose="02010600030101010101" pitchFamily="2" charset="-122"/>
                <a:ea typeface="宋体" panose="02010600030101010101" pitchFamily="2" charset="-122"/>
              </a:rPr>
              <a:t>。</a:t>
            </a:r>
            <a:endParaRPr lang="en-US" altLang="zh-CN" sz="2800" noProof="1">
              <a:latin typeface="宋体" panose="02010600030101010101" pitchFamily="2" charset="-122"/>
              <a:ea typeface="宋体" panose="02010600030101010101" pitchFamily="2" charset="-122"/>
            </a:endParaRPr>
          </a:p>
          <a:p>
            <a:pPr marL="457200" indent="-457200">
              <a:lnSpc>
                <a:spcPct val="150000"/>
              </a:lnSpc>
              <a:buFont typeface="Wingdings" panose="05000000000000000000" pitchFamily="2" charset="2"/>
              <a:buChar char="Ø"/>
            </a:pPr>
            <a:r>
              <a:rPr lang="zh-CN" altLang="zh-CN" sz="2800" dirty="0">
                <a:latin typeface="宋体" panose="02010600030101010101" pitchFamily="2" charset="-122"/>
                <a:ea typeface="宋体" panose="02010600030101010101" pitchFamily="2" charset="-122"/>
              </a:rPr>
              <a:t>人们正是在这种客观的、不断变化的社会关系中塑造自我，成为真正现实的、具有个性特征的人。</a:t>
            </a:r>
            <a:endParaRPr altLang="zh-CN" sz="2800" noProof="1">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14</a:t>
            </a:fld>
            <a:endParaRPr lang="en-US" altLang="zh-CN"/>
          </a:p>
        </p:txBody>
      </p:sp>
      <p:sp>
        <p:nvSpPr>
          <p:cNvPr id="15" name="文本框 14"/>
          <p:cNvSpPr txBox="1"/>
          <p:nvPr/>
        </p:nvSpPr>
        <p:spPr>
          <a:xfrm>
            <a:off x="1333501" y="910534"/>
            <a:ext cx="10525124" cy="584775"/>
          </a:xfrm>
          <a:prstGeom prst="rect">
            <a:avLst/>
          </a:prstGeom>
          <a:noFill/>
        </p:spPr>
        <p:txBody>
          <a:bodyPr wrap="square">
            <a:spAutoFit/>
          </a:bodyPr>
          <a:lstStyle/>
          <a:p>
            <a:r>
              <a:rPr lang="zh-CN" altLang="en-US" sz="3200" b="1" dirty="0">
                <a:latin typeface="黑体" panose="02010609060101010101" pitchFamily="49" charset="-122"/>
                <a:ea typeface="黑体" panose="02010609060101010101" pitchFamily="49" charset="-122"/>
              </a:rPr>
              <a:t>任何人都是处在一定的社会关系中从事实践活动的人</a:t>
            </a:r>
          </a:p>
        </p:txBody>
      </p:sp>
      <p:sp>
        <p:nvSpPr>
          <p:cNvPr id="7" name="标题 1">
            <a:extLst>
              <a:ext uri="{FF2B5EF4-FFF2-40B4-BE49-F238E27FC236}">
                <a16:creationId xmlns:a16="http://schemas.microsoft.com/office/drawing/2014/main" id="{1FEE05C6-F364-4883-9927-5CC1ACCADDD9}"/>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15</a:t>
            </a:fld>
            <a:endParaRPr lang="en-US" altLang="zh-CN"/>
          </a:p>
        </p:txBody>
      </p:sp>
      <p:sp>
        <p:nvSpPr>
          <p:cNvPr id="6" name="文本框 5"/>
          <p:cNvSpPr txBox="1"/>
          <p:nvPr/>
        </p:nvSpPr>
        <p:spPr>
          <a:xfrm>
            <a:off x="2286000" y="267043"/>
            <a:ext cx="8458200" cy="1076325"/>
          </a:xfrm>
          <a:prstGeom prst="rect">
            <a:avLst/>
          </a:prstGeom>
          <a:noFill/>
        </p:spPr>
        <p:txBody>
          <a:bodyPr wrap="square">
            <a:spAutoFit/>
          </a:bodyPr>
          <a:lstStyle/>
          <a:p>
            <a:pPr>
              <a:lnSpc>
                <a:spcPct val="200000"/>
              </a:lnSpc>
            </a:pPr>
            <a:r>
              <a:rPr lang="zh-CN" altLang="en-US" sz="3200" b="1" dirty="0">
                <a:latin typeface="黑体" panose="02010609060101010101" pitchFamily="49" charset="-122"/>
                <a:ea typeface="黑体" panose="02010609060101010101" pitchFamily="49" charset="-122"/>
              </a:rPr>
              <a:t>人的社会关系的总和决定了人的本质</a:t>
            </a:r>
          </a:p>
        </p:txBody>
      </p:sp>
      <p:sp>
        <p:nvSpPr>
          <p:cNvPr id="14" name="文本框 13"/>
          <p:cNvSpPr txBox="1"/>
          <p:nvPr/>
        </p:nvSpPr>
        <p:spPr>
          <a:xfrm>
            <a:off x="1395412" y="1630858"/>
            <a:ext cx="9844088" cy="397031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eaLnBrk="1" fontAlgn="ctr" latinLnBrk="1" hangingPunct="1">
              <a:lnSpc>
                <a:spcPct val="150000"/>
              </a:lnSpc>
              <a:buFont typeface="Wingdings" panose="05000000000000000000" pitchFamily="2" charset="2"/>
              <a:buChar char="Ø"/>
              <a:defRPr/>
            </a:pPr>
            <a:r>
              <a:rPr lang="zh-CN" altLang="en-US" sz="2800" noProof="1">
                <a:latin typeface="宋体" panose="02010600030101010101" pitchFamily="2" charset="-122"/>
                <a:ea typeface="宋体" panose="02010600030101010101" pitchFamily="2" charset="-122"/>
              </a:rPr>
              <a:t>人的本质是变化发展着的。</a:t>
            </a:r>
            <a:endParaRPr lang="en-US" altLang="zh-CN" sz="2800" noProof="1">
              <a:latin typeface="宋体" panose="02010600030101010101" pitchFamily="2" charset="-122"/>
              <a:ea typeface="宋体" panose="02010600030101010101" pitchFamily="2" charset="-122"/>
            </a:endParaRPr>
          </a:p>
          <a:p>
            <a:pPr marL="457200" indent="-457200" fontAlgn="ctr" latinLnBrk="1">
              <a:lnSpc>
                <a:spcPct val="150000"/>
              </a:lnSpc>
              <a:buFont typeface="Wingdings" panose="05000000000000000000" pitchFamily="2" charset="2"/>
              <a:buChar char="Ø"/>
              <a:defRPr/>
            </a:pPr>
            <a:r>
              <a:rPr lang="zh-CN" altLang="en-US" sz="2800" noProof="1">
                <a:latin typeface="宋体" panose="02010600030101010101" pitchFamily="2" charset="-122"/>
                <a:ea typeface="宋体" panose="02010600030101010101" pitchFamily="2" charset="-122"/>
              </a:rPr>
              <a:t>人的本质具有历史性，人的本质随着历史的发展而发展和丰富。</a:t>
            </a:r>
          </a:p>
          <a:p>
            <a:pPr marL="457200" indent="-457200" fontAlgn="ctr" latinLnBrk="1">
              <a:lnSpc>
                <a:spcPct val="150000"/>
              </a:lnSpc>
              <a:buFont typeface="Wingdings" panose="05000000000000000000" pitchFamily="2" charset="2"/>
              <a:buChar char="Ø"/>
              <a:defRPr/>
            </a:pPr>
            <a:r>
              <a:rPr lang="zh-CN" altLang="en-US" sz="2800" noProof="1">
                <a:latin typeface="宋体" panose="02010600030101010101" pitchFamily="2" charset="-122"/>
                <a:ea typeface="宋体" panose="02010600030101010101" pitchFamily="2" charset="-122"/>
              </a:rPr>
              <a:t>人的本质是在实践过程中体现和发展的。</a:t>
            </a:r>
            <a:endParaRPr lang="en-US" altLang="zh-CN" sz="2800" noProof="1">
              <a:latin typeface="宋体" panose="02010600030101010101" pitchFamily="2" charset="-122"/>
              <a:ea typeface="宋体" panose="02010600030101010101" pitchFamily="2" charset="-122"/>
            </a:endParaRPr>
          </a:p>
          <a:p>
            <a:pPr marL="457200" indent="-457200" fontAlgn="ctr" latinLnBrk="1">
              <a:lnSpc>
                <a:spcPct val="150000"/>
              </a:lnSpc>
              <a:buFont typeface="Wingdings" panose="05000000000000000000" pitchFamily="2" charset="2"/>
              <a:buChar char="Ø"/>
              <a:defRPr/>
            </a:pPr>
            <a:r>
              <a:rPr lang="zh-CN" altLang="zh-CN" sz="2800" dirty="0">
                <a:latin typeface="宋体" panose="02010600030101010101" pitchFamily="2" charset="-122"/>
                <a:ea typeface="宋体" panose="02010600030101010101" pitchFamily="2" charset="-122"/>
              </a:rPr>
              <a:t>认识人的本质，只能立足于具体的、历史的社会关系中从事社会实践的人</a:t>
            </a:r>
            <a:r>
              <a:rPr lang="zh-CN" altLang="en-US" sz="2800" dirty="0">
                <a:latin typeface="宋体" panose="02010600030101010101" pitchFamily="2" charset="-122"/>
                <a:ea typeface="宋体" panose="02010600030101010101" pitchFamily="2" charset="-122"/>
              </a:rPr>
              <a:t>。</a:t>
            </a:r>
            <a:endParaRPr lang="zh-CN" altLang="en-US" sz="2800" noProof="1">
              <a:latin typeface="宋体" panose="02010600030101010101" pitchFamily="2" charset="-122"/>
              <a:ea typeface="宋体" panose="02010600030101010101" pitchFamily="2" charset="-122"/>
            </a:endParaRPr>
          </a:p>
        </p:txBody>
      </p:sp>
      <p:sp>
        <p:nvSpPr>
          <p:cNvPr id="7" name="标题 1">
            <a:extLst>
              <a:ext uri="{FF2B5EF4-FFF2-40B4-BE49-F238E27FC236}">
                <a16:creationId xmlns:a16="http://schemas.microsoft.com/office/drawing/2014/main" id="{A4A25897-FBFC-4B9B-8B2B-09B00AA88C96}"/>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图片 1" descr="f7246b600c338744e84126565a0fd9f9d72aa01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1165"/>
          <a:stretch>
            <a:fillRect/>
          </a:stretch>
        </p:blipFill>
        <p:spPr bwMode="auto">
          <a:xfrm>
            <a:off x="469898" y="3018530"/>
            <a:ext cx="5932209" cy="200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6"/>
          <p:cNvSpPr>
            <a:spLocks noChangeArrowheads="1"/>
          </p:cNvSpPr>
          <p:nvPr/>
        </p:nvSpPr>
        <p:spPr bwMode="auto">
          <a:xfrm>
            <a:off x="469898" y="844971"/>
            <a:ext cx="11491191" cy="1510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80000"/>
              </a:lnSpc>
            </a:pPr>
            <a:r>
              <a:rPr lang="zh-CN" altLang="en-US" sz="2800" b="1" dirty="0">
                <a:latin typeface="宋体" panose="02010600030101010101" pitchFamily="2" charset="-122"/>
                <a:ea typeface="宋体" panose="02010600030101010101" pitchFamily="2" charset="-122"/>
              </a:rPr>
              <a:t>马克思在对人性、人的本质、人的发展与社会发展的探讨过程中，形成了</a:t>
            </a:r>
            <a:r>
              <a:rPr lang="zh-CN" altLang="en-US" sz="2800" b="1" dirty="0">
                <a:solidFill>
                  <a:srgbClr val="C00000"/>
                </a:solidFill>
                <a:latin typeface="宋体" panose="02010600030101010101" pitchFamily="2" charset="-122"/>
                <a:ea typeface="宋体" panose="02010600030101010101" pitchFamily="2" charset="-122"/>
              </a:rPr>
              <a:t>人的全面自由发展的人生价值观。</a:t>
            </a:r>
          </a:p>
        </p:txBody>
      </p:sp>
      <p:sp>
        <p:nvSpPr>
          <p:cNvPr id="32773" name="矩形 7"/>
          <p:cNvSpPr>
            <a:spLocks noChangeArrowheads="1"/>
          </p:cNvSpPr>
          <p:nvPr/>
        </p:nvSpPr>
        <p:spPr bwMode="auto">
          <a:xfrm>
            <a:off x="6933163" y="2742876"/>
            <a:ext cx="545147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80000"/>
              </a:lnSpc>
            </a:pPr>
            <a:r>
              <a:rPr lang="zh-CN" altLang="en-US" sz="2800" dirty="0">
                <a:latin typeface="宋体" panose="02010600030101010101" pitchFamily="2" charset="-122"/>
                <a:ea typeface="宋体" panose="02010600030101010101" pitchFamily="2" charset="-122"/>
              </a:rPr>
              <a:t>1）人的劳动能力全面发展；</a:t>
            </a:r>
          </a:p>
          <a:p>
            <a:pPr>
              <a:lnSpc>
                <a:spcPct val="180000"/>
              </a:lnSpc>
            </a:pPr>
            <a:r>
              <a:rPr lang="zh-CN" altLang="en-US" sz="2800" dirty="0">
                <a:latin typeface="宋体" panose="02010600030101010101" pitchFamily="2" charset="-122"/>
                <a:ea typeface="宋体" panose="02010600030101010101" pitchFamily="2" charset="-122"/>
              </a:rPr>
              <a:t>2）人的社会关系的全面发展；</a:t>
            </a:r>
          </a:p>
          <a:p>
            <a:pPr>
              <a:lnSpc>
                <a:spcPct val="180000"/>
              </a:lnSpc>
            </a:pPr>
            <a:r>
              <a:rPr lang="zh-CN" altLang="en-US" sz="2800" dirty="0">
                <a:latin typeface="宋体" panose="02010600030101010101" pitchFamily="2" charset="-122"/>
                <a:ea typeface="宋体" panose="02010600030101010101" pitchFamily="2" charset="-122"/>
              </a:rPr>
              <a:t>3）人的自由发展。</a:t>
            </a:r>
          </a:p>
          <a:p>
            <a:pPr>
              <a:lnSpc>
                <a:spcPct val="180000"/>
              </a:lnSpc>
            </a:pPr>
            <a:endParaRPr lang="zh-CN" altLang="en-US" sz="1200" b="1"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16</a:t>
            </a:fld>
            <a:endParaRPr lang="en-US" altLang="zh-CN"/>
          </a:p>
        </p:txBody>
      </p:sp>
      <p:sp>
        <p:nvSpPr>
          <p:cNvPr id="7" name="标题 1">
            <a:extLst>
              <a:ext uri="{FF2B5EF4-FFF2-40B4-BE49-F238E27FC236}">
                <a16:creationId xmlns:a16="http://schemas.microsoft.com/office/drawing/2014/main" id="{8C889B3C-3570-420E-9683-CC41BCC7252A}"/>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3"/>
          <p:cNvSpPr txBox="1">
            <a:spLocks noChangeArrowheads="1"/>
          </p:cNvSpPr>
          <p:nvPr>
            <p:custDataLst>
              <p:tags r:id="rId1"/>
            </p:custDataLst>
          </p:nvPr>
        </p:nvSpPr>
        <p:spPr bwMode="auto">
          <a:xfrm>
            <a:off x="214603" y="1734939"/>
            <a:ext cx="7459597" cy="6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b="1" dirty="0">
                <a:latin typeface="黑体" panose="02010609060101010101" pitchFamily="49" charset="-122"/>
                <a:ea typeface="黑体" panose="02010609060101010101" pitchFamily="49" charset="-122"/>
              </a:rPr>
              <a:t>个人与社会的辩证关系</a:t>
            </a:r>
          </a:p>
        </p:txBody>
      </p:sp>
      <p:sp>
        <p:nvSpPr>
          <p:cNvPr id="12" name="文本框 13"/>
          <p:cNvSpPr txBox="1">
            <a:spLocks noChangeArrowheads="1"/>
          </p:cNvSpPr>
          <p:nvPr>
            <p:custDataLst>
              <p:tags r:id="rId2"/>
            </p:custDataLst>
          </p:nvPr>
        </p:nvSpPr>
        <p:spPr bwMode="auto">
          <a:xfrm>
            <a:off x="5061384" y="6119237"/>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3200" b="1" dirty="0">
              <a:solidFill>
                <a:srgbClr val="00B050"/>
              </a:solidFill>
              <a:latin typeface="华文中宋" panose="02010600040101010101" charset="-122"/>
              <a:ea typeface="华文中宋" panose="02010600040101010101" charset="-122"/>
            </a:endParaRPr>
          </a:p>
        </p:txBody>
      </p:sp>
      <p:sp>
        <p:nvSpPr>
          <p:cNvPr id="3" name="矩形 2"/>
          <p:cNvSpPr/>
          <p:nvPr/>
        </p:nvSpPr>
        <p:spPr>
          <a:xfrm>
            <a:off x="0" y="2588260"/>
            <a:ext cx="11905861" cy="2677656"/>
          </a:xfrm>
          <a:prstGeom prst="rect">
            <a:avLst/>
          </a:prstGeom>
        </p:spPr>
        <p:txBody>
          <a:bodyPr wrap="square">
            <a:spAutoFit/>
          </a:bodyPr>
          <a:lstStyle/>
          <a:p>
            <a:pPr marL="457200" indent="-457200">
              <a:lnSpc>
                <a:spcPct val="200000"/>
              </a:lnSpc>
              <a:buFont typeface="Wingdings" panose="05000000000000000000" pitchFamily="2" charset="2"/>
              <a:buChar char="Ø"/>
            </a:pPr>
            <a:r>
              <a:rPr lang="en-US" altLang="zh-CN" sz="2800" dirty="0">
                <a:solidFill>
                  <a:srgbClr val="000000"/>
                </a:solidFill>
                <a:latin typeface="宋体" panose="02010600030101010101" pitchFamily="2" charset="-122"/>
                <a:ea typeface="宋体" panose="02010600030101010101" pitchFamily="2" charset="-122"/>
                <a:sym typeface="+mn-ea"/>
              </a:rPr>
              <a:t> </a:t>
            </a:r>
            <a:r>
              <a:rPr lang="zh-CN" altLang="en-US" sz="2800" dirty="0">
                <a:solidFill>
                  <a:srgbClr val="000000"/>
                </a:solidFill>
                <a:latin typeface="宋体" panose="02010600030101010101" pitchFamily="2" charset="-122"/>
                <a:ea typeface="宋体" panose="02010600030101010101" pitchFamily="2" charset="-122"/>
                <a:sym typeface="+mn-ea"/>
              </a:rPr>
              <a:t>个人与社会是对立统一的关系，两者相互依存、相互制约、相互促进</a:t>
            </a:r>
            <a:r>
              <a:rPr lang="zh-CN" altLang="en-US" sz="2800" dirty="0">
                <a:solidFill>
                  <a:srgbClr val="000000"/>
                </a:solidFill>
                <a:latin typeface="宋体" panose="02010600030101010101" pitchFamily="2" charset="-122"/>
                <a:ea typeface="宋体" panose="02010600030101010101" pitchFamily="2" charset="-122"/>
              </a:rPr>
              <a:t>。</a:t>
            </a:r>
            <a:endParaRPr lang="en-US" altLang="zh-CN" sz="2800" dirty="0">
              <a:solidFill>
                <a:srgbClr val="000000"/>
              </a:solidFill>
              <a:latin typeface="宋体" panose="02010600030101010101" pitchFamily="2" charset="-122"/>
              <a:ea typeface="宋体" panose="02010600030101010101" pitchFamily="2" charset="-122"/>
            </a:endParaRPr>
          </a:p>
          <a:p>
            <a:pPr marL="457200" indent="-457200">
              <a:lnSpc>
                <a:spcPct val="200000"/>
              </a:lnSpc>
              <a:buFont typeface="Wingdings" panose="05000000000000000000" pitchFamily="2" charset="2"/>
              <a:buChar char="Ø"/>
            </a:pPr>
            <a:r>
              <a:rPr lang="en-US" altLang="zh-CN" sz="2800" dirty="0">
                <a:solidFill>
                  <a:srgbClr val="000000"/>
                </a:solidFill>
                <a:latin typeface="宋体" panose="02010600030101010101" pitchFamily="2" charset="-122"/>
                <a:ea typeface="宋体" panose="02010600030101010101" pitchFamily="2" charset="-122"/>
                <a:sym typeface="+mn-ea"/>
              </a:rPr>
              <a:t> </a:t>
            </a:r>
            <a:r>
              <a:rPr lang="zh-CN" altLang="en-US" sz="2800" dirty="0">
                <a:solidFill>
                  <a:srgbClr val="000000"/>
                </a:solidFill>
                <a:latin typeface="宋体" panose="02010600030101010101" pitchFamily="2" charset="-122"/>
                <a:ea typeface="宋体" panose="02010600030101010101" pitchFamily="2" charset="-122"/>
                <a:sym typeface="+mn-ea"/>
              </a:rPr>
              <a:t>个人与社会的关系，最根本的是个人利益与社会利益的关系</a:t>
            </a:r>
            <a:r>
              <a:rPr lang="zh-CN" altLang="en-US" sz="2800" dirty="0">
                <a:solidFill>
                  <a:srgbClr val="000000"/>
                </a:solidFill>
                <a:latin typeface="宋体" panose="02010600030101010101" pitchFamily="2" charset="-122"/>
                <a:ea typeface="宋体" panose="02010600030101010101" pitchFamily="2" charset="-122"/>
              </a:rPr>
              <a:t>。</a:t>
            </a:r>
          </a:p>
          <a:p>
            <a:pPr marL="457200" indent="-457200">
              <a:lnSpc>
                <a:spcPct val="200000"/>
              </a:lnSpc>
              <a:buFont typeface="Wingdings" panose="05000000000000000000" pitchFamily="2" charset="2"/>
              <a:buChar char="Ø"/>
            </a:pPr>
            <a:r>
              <a:rPr lang="en-US" altLang="zh-CN" sz="2800" dirty="0">
                <a:solidFill>
                  <a:srgbClr val="000000"/>
                </a:solidFill>
                <a:latin typeface="宋体" panose="02010600030101010101" pitchFamily="2" charset="-122"/>
                <a:ea typeface="宋体" panose="02010600030101010101" pitchFamily="2" charset="-122"/>
              </a:rPr>
              <a:t> </a:t>
            </a:r>
            <a:r>
              <a:rPr lang="zh-CN" altLang="en-US" sz="2800" dirty="0">
                <a:solidFill>
                  <a:srgbClr val="000000"/>
                </a:solidFill>
                <a:latin typeface="宋体" panose="02010600030101010101" pitchFamily="2" charset="-122"/>
                <a:ea typeface="宋体" panose="02010600030101010101" pitchFamily="2" charset="-122"/>
              </a:rPr>
              <a:t>人只有在推动社会进步的过程中，才能实现自我的发展。</a:t>
            </a:r>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17</a:t>
            </a:fld>
            <a:endParaRPr lang="en-US" altLang="zh-CN"/>
          </a:p>
        </p:txBody>
      </p:sp>
      <p:sp>
        <p:nvSpPr>
          <p:cNvPr id="7" name="标题 1">
            <a:extLst>
              <a:ext uri="{FF2B5EF4-FFF2-40B4-BE49-F238E27FC236}">
                <a16:creationId xmlns:a16="http://schemas.microsoft.com/office/drawing/2014/main" id="{DF5A42EF-B468-40B0-A344-1240547006B8}"/>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304801" y="1371384"/>
            <a:ext cx="10658668" cy="2463498"/>
          </a:xfrm>
          <a:prstGeom prst="rect">
            <a:avLst/>
          </a:prstGeom>
          <a:noFill/>
          <a:ln w="9525">
            <a:noFill/>
          </a:ln>
        </p:spPr>
        <p:txBody>
          <a:bodyPr/>
          <a:lstStyle>
            <a:lvl1pPr marL="342900" indent="-3429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457200" indent="-457200">
              <a:lnSpc>
                <a:spcPct val="150000"/>
              </a:lnSpc>
              <a:buFont typeface="Wingdings" panose="05000000000000000000" pitchFamily="2" charset="2"/>
              <a:buChar char="Ø"/>
            </a:pPr>
            <a:r>
              <a:rPr altLang="en-US" sz="2400" noProof="1">
                <a:latin typeface="宋体" panose="02010600030101010101" pitchFamily="2" charset="-122"/>
                <a:ea typeface="宋体" panose="02010600030101010101" pitchFamily="2" charset="-122"/>
              </a:rPr>
              <a:t>个人与社会的关系问题是认识和处理人生问题的</a:t>
            </a:r>
            <a:r>
              <a:rPr altLang="en-US" sz="2400" noProof="1">
                <a:effectLst>
                  <a:outerShdw blurRad="38100" dist="38100" dir="2700000" algn="tl">
                    <a:srgbClr val="C0C0C0"/>
                  </a:outerShdw>
                </a:effectLst>
                <a:latin typeface="宋体" panose="02010600030101010101" pitchFamily="2" charset="-122"/>
                <a:ea typeface="宋体" panose="02010600030101010101" pitchFamily="2" charset="-122"/>
              </a:rPr>
              <a:t>重要着眼点</a:t>
            </a:r>
            <a:r>
              <a:rPr altLang="en-US" sz="2400" noProof="1">
                <a:latin typeface="宋体" panose="02010600030101010101" pitchFamily="2" charset="-122"/>
                <a:ea typeface="宋体" panose="02010600030101010101" pitchFamily="2" charset="-122"/>
              </a:rPr>
              <a:t>和</a:t>
            </a:r>
            <a:r>
              <a:rPr altLang="en-US" sz="2400" noProof="1">
                <a:effectLst>
                  <a:outerShdw blurRad="38100" dist="38100" dir="2700000" algn="tl">
                    <a:srgbClr val="C0C0C0"/>
                  </a:outerShdw>
                </a:effectLst>
                <a:latin typeface="宋体" panose="02010600030101010101" pitchFamily="2" charset="-122"/>
                <a:ea typeface="宋体" panose="02010600030101010101" pitchFamily="2" charset="-122"/>
              </a:rPr>
              <a:t>出发点</a:t>
            </a:r>
            <a:r>
              <a:rPr altLang="en-US" sz="2400" noProof="1">
                <a:latin typeface="宋体" panose="02010600030101010101" pitchFamily="2" charset="-122"/>
                <a:ea typeface="宋体" panose="02010600030101010101" pitchFamily="2" charset="-122"/>
              </a:rPr>
              <a:t>。</a:t>
            </a:r>
          </a:p>
          <a:p>
            <a:pPr marL="457200" indent="-457200">
              <a:lnSpc>
                <a:spcPct val="150000"/>
              </a:lnSpc>
              <a:buFont typeface="Wingdings" panose="05000000000000000000" pitchFamily="2" charset="2"/>
              <a:buChar char="Ø"/>
            </a:pPr>
            <a:endParaRPr lang="en-US" altLang="en-US" sz="1100" noProof="1">
              <a:latin typeface="宋体" panose="02010600030101010101" pitchFamily="2" charset="-122"/>
              <a:ea typeface="宋体" panose="02010600030101010101" pitchFamily="2" charset="-122"/>
            </a:endParaRPr>
          </a:p>
          <a:p>
            <a:pPr marL="457200" indent="-457200">
              <a:lnSpc>
                <a:spcPct val="150000"/>
              </a:lnSpc>
              <a:buFont typeface="Wingdings" panose="05000000000000000000" pitchFamily="2" charset="2"/>
              <a:buChar char="Ø"/>
            </a:pPr>
            <a:r>
              <a:rPr altLang="en-US" sz="2400" noProof="1">
                <a:latin typeface="宋体" panose="02010600030101010101" pitchFamily="2" charset="-122"/>
                <a:ea typeface="宋体" panose="02010600030101010101" pitchFamily="2" charset="-122"/>
              </a:rPr>
              <a:t>个人与社会是对立统一的关系，两者相互依存、相互制约、相互促进。</a:t>
            </a:r>
          </a:p>
          <a:p>
            <a:pPr marL="457200" indent="-457200">
              <a:lnSpc>
                <a:spcPct val="150000"/>
              </a:lnSpc>
              <a:buFont typeface="Wingdings" panose="05000000000000000000" pitchFamily="2" charset="2"/>
              <a:buChar char="Ø"/>
            </a:pPr>
            <a:endParaRPr lang="en-US" altLang="en-US" sz="1050" noProof="1">
              <a:latin typeface="宋体" panose="02010600030101010101" pitchFamily="2" charset="-122"/>
              <a:ea typeface="宋体" panose="02010600030101010101" pitchFamily="2" charset="-122"/>
            </a:endParaRPr>
          </a:p>
          <a:p>
            <a:pPr marL="457200" indent="-457200">
              <a:lnSpc>
                <a:spcPct val="150000"/>
              </a:lnSpc>
              <a:buFont typeface="Wingdings" panose="05000000000000000000" pitchFamily="2" charset="2"/>
              <a:buChar char="Ø"/>
            </a:pPr>
            <a:r>
              <a:rPr altLang="en-US" sz="2400" noProof="1">
                <a:latin typeface="宋体" panose="02010600030101010101" pitchFamily="2" charset="-122"/>
                <a:ea typeface="宋体" panose="02010600030101010101" pitchFamily="2" charset="-122"/>
              </a:rPr>
              <a:t>社会是由一个个具体的人组成的，社会是人的存在形式。人是社会的人，离开了社会人也无法生活。</a:t>
            </a:r>
          </a:p>
        </p:txBody>
      </p:sp>
      <p:grpSp>
        <p:nvGrpSpPr>
          <p:cNvPr id="4" name="组合 3"/>
          <p:cNvGrpSpPr/>
          <p:nvPr/>
        </p:nvGrpSpPr>
        <p:grpSpPr>
          <a:xfrm>
            <a:off x="781049" y="4257675"/>
            <a:ext cx="10877551" cy="2267752"/>
            <a:chOff x="6051032" y="1573613"/>
            <a:chExt cx="9477428" cy="1373151"/>
          </a:xfrm>
          <a:solidFill>
            <a:schemeClr val="accent5">
              <a:lumMod val="20000"/>
              <a:lumOff val="80000"/>
            </a:schemeClr>
          </a:solidFill>
        </p:grpSpPr>
        <p:sp>
          <p:nvSpPr>
            <p:cNvPr id="34821" name="矩形 4"/>
            <p:cNvSpPr>
              <a:spLocks noChangeArrowheads="1"/>
            </p:cNvSpPr>
            <p:nvPr/>
          </p:nvSpPr>
          <p:spPr bwMode="auto">
            <a:xfrm>
              <a:off x="8230892" y="1573613"/>
              <a:ext cx="7297568" cy="1298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ts val="4000"/>
                </a:lnSpc>
              </a:pPr>
              <a:r>
                <a:rPr altLang="en-US" sz="2800" noProof="1">
                  <a:solidFill>
                    <a:srgbClr val="002060"/>
                  </a:solidFill>
                  <a:latin typeface="楷体" panose="02010609060101010101" pitchFamily="49" charset="-122"/>
                  <a:ea typeface="楷体" panose="02010609060101010101" pitchFamily="49" charset="-122"/>
                </a:rPr>
                <a:t>割下来的手就失去了它的独立的存在，就不像原来长在身体上那样，它的灵活性、运动、形状、颜色等等都改变了。只有作为机体一部分，手才获得它的地位</a:t>
              </a:r>
              <a:r>
                <a:rPr lang="zh-CN" altLang="en-US" sz="2800" noProof="1">
                  <a:solidFill>
                    <a:srgbClr val="002060"/>
                  </a:solidFill>
                  <a:latin typeface="楷体" panose="02010609060101010101" pitchFamily="49" charset="-122"/>
                  <a:ea typeface="楷体" panose="02010609060101010101" pitchFamily="49" charset="-122"/>
                </a:rPr>
                <a:t>。</a:t>
              </a:r>
              <a:r>
                <a:rPr lang="en-US" altLang="en-US" sz="2800" noProof="1">
                  <a:solidFill>
                    <a:srgbClr val="002060"/>
                  </a:solidFill>
                  <a:latin typeface="楷体" panose="02010609060101010101" pitchFamily="49" charset="-122"/>
                  <a:ea typeface="楷体" panose="02010609060101010101" pitchFamily="49" charset="-122"/>
                </a:rPr>
                <a:t> </a:t>
              </a:r>
            </a:p>
            <a:p>
              <a:pPr>
                <a:lnSpc>
                  <a:spcPts val="4000"/>
                </a:lnSpc>
              </a:pPr>
              <a:r>
                <a:rPr lang="en-US" altLang="zh-CN" sz="2800" noProof="1">
                  <a:solidFill>
                    <a:srgbClr val="002060"/>
                  </a:solidFill>
                  <a:latin typeface="楷体" panose="02010609060101010101" pitchFamily="49" charset="-122"/>
                  <a:ea typeface="楷体" panose="02010609060101010101" pitchFamily="49" charset="-122"/>
                </a:rPr>
                <a:t>                                  </a:t>
              </a:r>
              <a:r>
                <a:rPr altLang="zh-CN" sz="2400" noProof="1">
                  <a:solidFill>
                    <a:srgbClr val="002060"/>
                  </a:solidFill>
                  <a:latin typeface="楷体" panose="02010609060101010101" pitchFamily="49" charset="-122"/>
                  <a:ea typeface="楷体" panose="02010609060101010101" pitchFamily="49" charset="-122"/>
                </a:rPr>
                <a:t>——</a:t>
              </a:r>
              <a:r>
                <a:rPr altLang="en-US" sz="2400" noProof="1">
                  <a:solidFill>
                    <a:srgbClr val="002060"/>
                  </a:solidFill>
                  <a:latin typeface="楷体" panose="02010609060101010101" pitchFamily="49" charset="-122"/>
                  <a:ea typeface="楷体" panose="02010609060101010101" pitchFamily="49" charset="-122"/>
                </a:rPr>
                <a:t>黑格尔</a:t>
              </a:r>
              <a:endParaRPr lang="zh-CN" altLang="en-US" sz="2400" dirty="0">
                <a:solidFill>
                  <a:srgbClr val="002060"/>
                </a:solidFill>
                <a:latin typeface="楷体" panose="02010609060101010101" pitchFamily="49" charset="-122"/>
                <a:ea typeface="楷体" panose="02010609060101010101" pitchFamily="49" charset="-122"/>
              </a:endParaRPr>
            </a:p>
          </p:txBody>
        </p:sp>
        <p:pic>
          <p:nvPicPr>
            <p:cNvPr id="29700" name="图片 1" descr="黑格尔"/>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032" y="1584443"/>
              <a:ext cx="1725613" cy="1362321"/>
            </a:xfrm>
            <a:prstGeom prst="snip2DiagRect">
              <a:avLst/>
            </a:prstGeom>
            <a:grp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sp>
        <p:nvSpPr>
          <p:cNvPr id="6" name="标题 1"/>
          <p:cNvSpPr>
            <a:spLocks noGrp="1" noChangeArrowheads="1"/>
          </p:cNvSpPr>
          <p:nvPr>
            <p:ph type="title"/>
            <p:custDataLst>
              <p:tags r:id="rId2"/>
            </p:custDataLst>
          </p:nvPr>
        </p:nvSpPr>
        <p:spPr>
          <a:xfrm>
            <a:off x="430876" y="631024"/>
            <a:ext cx="8046028" cy="843274"/>
          </a:xfrm>
        </p:spPr>
        <p:txBody>
          <a:bodyPr/>
          <a:lstStyle/>
          <a:p>
            <a:pPr>
              <a:lnSpc>
                <a:spcPct val="150000"/>
              </a:lnSpc>
            </a:pPr>
            <a:r>
              <a:rPr lang="zh-CN" altLang="en-US" sz="3000" dirty="0">
                <a:solidFill>
                  <a:srgbClr val="000000"/>
                </a:solidFill>
                <a:latin typeface="黑体" panose="02010609060101010101" pitchFamily="49" charset="-122"/>
                <a:ea typeface="黑体" panose="02010609060101010101" pitchFamily="49" charset="-122"/>
                <a:cs typeface="+mn-cs"/>
              </a:rPr>
              <a:t>个人与社会是对立统一的关系</a:t>
            </a:r>
            <a:endParaRPr lang="en-US" altLang="zh-CN" sz="3000" dirty="0">
              <a:solidFill>
                <a:srgbClr val="000000"/>
              </a:solidFill>
              <a:latin typeface="黑体" panose="02010609060101010101" pitchFamily="49" charset="-122"/>
              <a:ea typeface="黑体" panose="02010609060101010101" pitchFamily="49" charset="-122"/>
              <a:cs typeface="+mn-cs"/>
            </a:endParaRP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18</a:t>
            </a:fld>
            <a:endParaRPr lang="en-US" altLang="zh-CN" dirty="0"/>
          </a:p>
        </p:txBody>
      </p:sp>
      <p:sp>
        <p:nvSpPr>
          <p:cNvPr id="9" name="标题 1">
            <a:extLst>
              <a:ext uri="{FF2B5EF4-FFF2-40B4-BE49-F238E27FC236}">
                <a16:creationId xmlns:a16="http://schemas.microsoft.com/office/drawing/2014/main" id="{E66DCC96-7CB2-48D4-9435-2CA24F41E2A9}"/>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216964" y="1861357"/>
            <a:ext cx="8231712" cy="4511566"/>
          </a:xfrm>
          <a:prstGeom prst="rect">
            <a:avLst/>
          </a:prstGeom>
          <a:noFill/>
          <a:ln w="9525">
            <a:noFill/>
          </a:ln>
        </p:spPr>
        <p:txBody>
          <a:bodyPr/>
          <a:lstStyle>
            <a:lvl1pPr marL="342900" indent="-3429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457200" indent="-457200">
              <a:lnSpc>
                <a:spcPct val="140000"/>
              </a:lnSpc>
              <a:buFont typeface="Wingdings" panose="05000000000000000000" pitchFamily="2" charset="2"/>
              <a:buChar char="Ø"/>
            </a:pPr>
            <a:r>
              <a:rPr altLang="en-US" sz="2400" noProof="1">
                <a:latin typeface="宋体" panose="02010600030101010101" pitchFamily="2" charset="-122"/>
                <a:ea typeface="宋体" panose="02010600030101010101" pitchFamily="2" charset="-122"/>
              </a:rPr>
              <a:t>社会需要是个人需要的集中体现，是社会全体成员带有根本性、全局性、长远性需要的反映。</a:t>
            </a:r>
          </a:p>
          <a:p>
            <a:pPr marL="457200" indent="-457200">
              <a:lnSpc>
                <a:spcPct val="140000"/>
              </a:lnSpc>
              <a:buFont typeface="Wingdings" panose="05000000000000000000" pitchFamily="2" charset="2"/>
              <a:buChar char="Ø"/>
            </a:pPr>
            <a:endParaRPr lang="en-US" altLang="en-US" sz="1400" noProof="1">
              <a:latin typeface="宋体" panose="02010600030101010101" pitchFamily="2" charset="-122"/>
              <a:ea typeface="宋体" panose="02010600030101010101" pitchFamily="2" charset="-122"/>
            </a:endParaRPr>
          </a:p>
          <a:p>
            <a:pPr marL="457200" indent="-457200">
              <a:lnSpc>
                <a:spcPct val="140000"/>
              </a:lnSpc>
              <a:buFont typeface="Wingdings" panose="05000000000000000000" pitchFamily="2" charset="2"/>
              <a:buChar char="Ø"/>
            </a:pPr>
            <a:r>
              <a:rPr altLang="en-US" sz="2400" noProof="1">
                <a:latin typeface="宋体" panose="02010600030101010101" pitchFamily="2" charset="-122"/>
                <a:ea typeface="宋体" panose="02010600030101010101" pitchFamily="2" charset="-122"/>
              </a:rPr>
              <a:t>个人利益的满足只能是在一定社会条件下、通过一定的社会方式来实现。</a:t>
            </a:r>
            <a:endParaRPr lang="en-US" altLang="en-US" sz="2400" noProof="1">
              <a:latin typeface="宋体" panose="02010600030101010101" pitchFamily="2" charset="-122"/>
              <a:ea typeface="宋体" panose="02010600030101010101" pitchFamily="2" charset="-122"/>
            </a:endParaRPr>
          </a:p>
          <a:p>
            <a:pPr marL="457200" indent="-457200" latinLnBrk="1">
              <a:lnSpc>
                <a:spcPct val="140000"/>
              </a:lnSpc>
              <a:buFont typeface="Wingdings" panose="05000000000000000000" pitchFamily="2" charset="2"/>
              <a:buChar char="Ø"/>
            </a:pPr>
            <a:endParaRPr lang="en-US" altLang="en-US" sz="1400" noProof="1">
              <a:latin typeface="宋体" panose="02010600030101010101" pitchFamily="2" charset="-122"/>
              <a:ea typeface="宋体" panose="02010600030101010101" pitchFamily="2" charset="-122"/>
            </a:endParaRPr>
          </a:p>
          <a:p>
            <a:pPr marL="457200" indent="-457200" latinLnBrk="1">
              <a:lnSpc>
                <a:spcPct val="140000"/>
              </a:lnSpc>
              <a:buFont typeface="Wingdings" panose="05000000000000000000" pitchFamily="2" charset="2"/>
              <a:buChar char="Ø"/>
            </a:pPr>
            <a:r>
              <a:rPr altLang="en-US" sz="2400" noProof="1">
                <a:latin typeface="宋体" panose="02010600030101010101" pitchFamily="2" charset="-122"/>
                <a:ea typeface="宋体" panose="02010600030101010101" pitchFamily="2" charset="-122"/>
              </a:rPr>
              <a:t>社会利益体现了作为社会成员的个人的根本利益和长远利益，是个人利益得以实现的前提和基础</a:t>
            </a:r>
            <a:r>
              <a:rPr lang="en-US" altLang="en-US" sz="2400" noProof="1">
                <a:latin typeface="宋体" panose="02010600030101010101" pitchFamily="2" charset="-122"/>
                <a:ea typeface="宋体" panose="02010600030101010101" pitchFamily="2" charset="-122"/>
              </a:rPr>
              <a:t>,</a:t>
            </a:r>
            <a:r>
              <a:rPr altLang="en-US" sz="2400" noProof="1">
                <a:latin typeface="宋体" panose="02010600030101010101" pitchFamily="2" charset="-122"/>
                <a:ea typeface="宋体" panose="02010600030101010101" pitchFamily="2" charset="-122"/>
              </a:rPr>
              <a:t>同时它也保障个人利益的实现。</a:t>
            </a: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19</a:t>
            </a:fld>
            <a:endParaRPr lang="en-US" altLang="zh-CN"/>
          </a:p>
        </p:txBody>
      </p:sp>
      <p:sp>
        <p:nvSpPr>
          <p:cNvPr id="11" name="文本框 10"/>
          <p:cNvSpPr txBox="1"/>
          <p:nvPr/>
        </p:nvSpPr>
        <p:spPr>
          <a:xfrm>
            <a:off x="247650" y="1000385"/>
            <a:ext cx="11334750" cy="738664"/>
          </a:xfrm>
          <a:prstGeom prst="rect">
            <a:avLst/>
          </a:prstGeom>
          <a:noFill/>
        </p:spPr>
        <p:txBody>
          <a:bodyPr wrap="square">
            <a:spAutoFit/>
          </a:bodyPr>
          <a:lstStyle/>
          <a:p>
            <a:pPr>
              <a:lnSpc>
                <a:spcPct val="140000"/>
              </a:lnSpc>
            </a:pPr>
            <a:r>
              <a:rPr lang="zh-CN" altLang="en-US" sz="3000" b="1" noProof="1">
                <a:solidFill>
                  <a:srgbClr val="000000"/>
                </a:solidFill>
                <a:latin typeface="黑体" panose="02010609060101010101" pitchFamily="49" charset="-122"/>
                <a:ea typeface="黑体" panose="02010609060101010101" pitchFamily="49" charset="-122"/>
              </a:rPr>
              <a:t>个人与社会的关系，最根本的是个人利益与社会利益的关系</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00" y="1861357"/>
            <a:ext cx="3237437" cy="416334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D2417971-00A3-471C-B46E-8FCDBCBCB4D8}"/>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图片1">
            <a:extLst>
              <a:ext uri="{FF2B5EF4-FFF2-40B4-BE49-F238E27FC236}">
                <a16:creationId xmlns:a16="http://schemas.microsoft.com/office/drawing/2014/main" id="{9D9955EB-30C3-489B-9039-CC31DD2D7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a:extLst>
              <a:ext uri="{FF2B5EF4-FFF2-40B4-BE49-F238E27FC236}">
                <a16:creationId xmlns:a16="http://schemas.microsoft.com/office/drawing/2014/main" id="{CB45B1B1-24E8-40BF-BE03-8336EE00479C}"/>
              </a:ext>
            </a:extLst>
          </p:cNvPr>
          <p:cNvSpPr>
            <a:spLocks noGrp="1" noChangeArrowheads="1"/>
          </p:cNvSpPr>
          <p:nvPr>
            <p:ph type="ctrTitle" idx="4294967295"/>
          </p:nvPr>
        </p:nvSpPr>
        <p:spPr>
          <a:xfrm>
            <a:off x="831850" y="190500"/>
            <a:ext cx="10699750" cy="5937250"/>
          </a:xfrm>
        </p:spPr>
        <p:txBody>
          <a:bodyPr/>
          <a:lstStyle/>
          <a:p>
            <a:pPr>
              <a:defRPr/>
            </a:pPr>
            <a:br>
              <a:rPr lang="en-US" altLang="zh-CN" sz="2200" b="0" dirty="0">
                <a:effectLst>
                  <a:outerShdw blurRad="38100" dist="38100" dir="2700000" algn="tl">
                    <a:srgbClr val="C0C0C0"/>
                  </a:outerShdw>
                </a:effectLst>
                <a:latin typeface="+mn-ea"/>
                <a:ea typeface="+mn-ea"/>
              </a:rPr>
            </a:br>
            <a:br>
              <a:rPr lang="en-US" altLang="zh-CN" sz="2200" b="0" dirty="0">
                <a:effectLst>
                  <a:outerShdw blurRad="38100" dist="38100" dir="2700000" algn="tl">
                    <a:srgbClr val="C0C0C0"/>
                  </a:outerShdw>
                </a:effectLst>
                <a:latin typeface="+mn-ea"/>
                <a:ea typeface="+mn-ea"/>
              </a:rPr>
            </a:br>
            <a:br>
              <a:rPr lang="en-US" altLang="zh-CN" sz="2200" b="0" dirty="0">
                <a:effectLst>
                  <a:outerShdw blurRad="38100" dist="38100" dir="2700000" algn="tl">
                    <a:srgbClr val="C0C0C0"/>
                  </a:outerShdw>
                </a:effectLst>
                <a:latin typeface="+mn-ea"/>
                <a:ea typeface="+mn-ea"/>
              </a:rPr>
            </a:br>
            <a:r>
              <a:rPr lang="zh-CN" altLang="en-US" sz="2200" b="0" dirty="0">
                <a:effectLst>
                  <a:outerShdw blurRad="38100" dist="38100" dir="2700000" algn="tl">
                    <a:srgbClr val="C0C0C0"/>
                  </a:outerShdw>
                </a:effectLst>
                <a:latin typeface="+mn-ea"/>
                <a:ea typeface="+mn-ea"/>
              </a:rPr>
              <a:t>说明：</a:t>
            </a:r>
            <a:br>
              <a:rPr lang="en-US" altLang="zh-CN" sz="2200" b="0" dirty="0">
                <a:effectLst>
                  <a:outerShdw blurRad="38100" dist="38100" dir="2700000" algn="tl">
                    <a:srgbClr val="C0C0C0"/>
                  </a:outerShdw>
                </a:effectLst>
                <a:latin typeface="+mn-ea"/>
                <a:ea typeface="+mn-ea"/>
              </a:rPr>
            </a:br>
            <a:r>
              <a:rPr lang="en-US" altLang="zh-CN" sz="2200" b="0" dirty="0">
                <a:effectLst>
                  <a:outerShdw blurRad="38100" dist="38100" dir="2700000" algn="tl">
                    <a:srgbClr val="C0C0C0"/>
                  </a:outerShdw>
                </a:effectLst>
                <a:latin typeface="+mn-ea"/>
                <a:ea typeface="+mn-ea"/>
              </a:rPr>
              <a:t>1.</a:t>
            </a:r>
            <a:r>
              <a:rPr lang="zh-CN" altLang="en-US" sz="2200" b="0" dirty="0">
                <a:effectLst>
                  <a:outerShdw blurRad="38100" dist="38100" dir="2700000" algn="tl">
                    <a:srgbClr val="C0C0C0"/>
                  </a:outerShdw>
                </a:effectLst>
                <a:latin typeface="+mn-ea"/>
                <a:ea typeface="+mn-ea"/>
              </a:rPr>
              <a:t> 我们在推进教育部示范马克思主义学院和优秀教学科研团队重点项目同时，组织上海高校骨干教师，利用暑假时间，根据</a:t>
            </a:r>
            <a:r>
              <a:rPr lang="en-US" altLang="zh-CN" sz="2200" b="0" dirty="0">
                <a:effectLst>
                  <a:outerShdw blurRad="38100" dist="38100" dir="2700000" algn="tl">
                    <a:srgbClr val="C0C0C0"/>
                  </a:outerShdw>
                </a:effectLst>
                <a:latin typeface="+mn-ea"/>
                <a:ea typeface="+mn-ea"/>
              </a:rPr>
              <a:t>《</a:t>
            </a:r>
            <a:r>
              <a:rPr lang="zh-CN" altLang="en-US" sz="2200" b="0" dirty="0">
                <a:effectLst>
                  <a:outerShdw blurRad="38100" dist="38100" dir="2700000" algn="tl">
                    <a:srgbClr val="C0C0C0"/>
                  </a:outerShdw>
                </a:effectLst>
                <a:latin typeface="+mn-ea"/>
                <a:ea typeface="+mn-ea"/>
              </a:rPr>
              <a:t>思想道德与法治</a:t>
            </a:r>
            <a:r>
              <a:rPr lang="en-US" altLang="zh-CN" sz="2200" b="0" dirty="0">
                <a:effectLst>
                  <a:outerShdw blurRad="38100" dist="38100" dir="2700000" algn="tl">
                    <a:srgbClr val="C0C0C0"/>
                  </a:outerShdw>
                </a:effectLst>
                <a:latin typeface="+mn-ea"/>
                <a:ea typeface="+mn-ea"/>
              </a:rPr>
              <a:t>》</a:t>
            </a:r>
            <a:r>
              <a:rPr lang="zh-CN" altLang="en-US" sz="2200" b="0" dirty="0">
                <a:effectLst>
                  <a:outerShdw blurRad="38100" dist="38100" dir="2700000" algn="tl">
                    <a:srgbClr val="C0C0C0"/>
                  </a:outerShdw>
                </a:effectLst>
                <a:latin typeface="+mn-ea"/>
                <a:ea typeface="+mn-ea"/>
              </a:rPr>
              <a:t>（</a:t>
            </a:r>
            <a:r>
              <a:rPr lang="en-US" altLang="zh-CN" sz="2200" b="0" dirty="0">
                <a:effectLst>
                  <a:outerShdw blurRad="38100" dist="38100" dir="2700000" algn="tl">
                    <a:srgbClr val="C0C0C0"/>
                  </a:outerShdw>
                </a:effectLst>
                <a:latin typeface="+mn-ea"/>
                <a:ea typeface="+mn-ea"/>
              </a:rPr>
              <a:t>2021</a:t>
            </a:r>
            <a:r>
              <a:rPr lang="zh-CN" altLang="en-US" sz="2200" b="0" dirty="0">
                <a:effectLst>
                  <a:outerShdw blurRad="38100" dist="38100" dir="2700000" algn="tl">
                    <a:srgbClr val="C0C0C0"/>
                  </a:outerShdw>
                </a:effectLst>
                <a:latin typeface="+mn-ea"/>
                <a:ea typeface="+mn-ea"/>
              </a:rPr>
              <a:t>年版），在</a:t>
            </a:r>
            <a:r>
              <a:rPr lang="en-US" altLang="zh-CN" sz="2200" b="0" dirty="0">
                <a:effectLst>
                  <a:outerShdw blurRad="38100" dist="38100" dir="2700000" algn="tl">
                    <a:srgbClr val="C0C0C0"/>
                  </a:outerShdw>
                </a:effectLst>
                <a:latin typeface="+mn-ea"/>
                <a:ea typeface="+mn-ea"/>
              </a:rPr>
              <a:t>《</a:t>
            </a:r>
            <a:r>
              <a:rPr lang="zh-CN" altLang="en-US" sz="2200" b="0" dirty="0">
                <a:effectLst>
                  <a:outerShdw blurRad="38100" dist="38100" dir="2700000" algn="tl">
                    <a:srgbClr val="C0C0C0"/>
                  </a:outerShdw>
                </a:effectLst>
                <a:latin typeface="+mn-ea"/>
              </a:rPr>
              <a:t> “思想道德修养与法律基础”课专题教学课件</a:t>
            </a:r>
            <a:r>
              <a:rPr lang="en-US" altLang="zh-CN" sz="2200" b="0" dirty="0">
                <a:effectLst>
                  <a:outerShdw blurRad="38100" dist="38100" dir="2700000" algn="tl">
                    <a:srgbClr val="C0C0C0"/>
                  </a:outerShdw>
                </a:effectLst>
                <a:latin typeface="+mn-ea"/>
              </a:rPr>
              <a:t>2020</a:t>
            </a:r>
            <a:r>
              <a:rPr lang="zh-CN" altLang="en-US" sz="2200" b="0" dirty="0">
                <a:effectLst>
                  <a:outerShdw blurRad="38100" dist="38100" dir="2700000" algn="tl">
                    <a:srgbClr val="C0C0C0"/>
                  </a:outerShdw>
                </a:effectLst>
                <a:latin typeface="+mn-ea"/>
              </a:rPr>
              <a:t>年版</a:t>
            </a:r>
            <a:r>
              <a:rPr lang="zh-CN" altLang="en-US" sz="2200" b="0" dirty="0">
                <a:effectLst>
                  <a:outerShdw blurRad="38100" dist="38100" dir="2700000" algn="tl">
                    <a:srgbClr val="C0C0C0"/>
                  </a:outerShdw>
                </a:effectLst>
                <a:latin typeface="+mn-ea"/>
                <a:ea typeface="+mn-ea"/>
              </a:rPr>
              <a:t>）</a:t>
            </a:r>
            <a:r>
              <a:rPr lang="en-US" altLang="zh-CN" sz="2200" b="0" dirty="0">
                <a:effectLst>
                  <a:outerShdw blurRad="38100" dist="38100" dir="2700000" algn="tl">
                    <a:srgbClr val="C0C0C0"/>
                  </a:outerShdw>
                </a:effectLst>
                <a:latin typeface="+mn-ea"/>
                <a:ea typeface="+mn-ea"/>
              </a:rPr>
              <a:t>》</a:t>
            </a:r>
            <a:r>
              <a:rPr lang="zh-CN" altLang="en-US" sz="2200" b="0" dirty="0">
                <a:effectLst>
                  <a:outerShdw blurRad="38100" dist="38100" dir="2700000" algn="tl">
                    <a:srgbClr val="C0C0C0"/>
                  </a:outerShdw>
                </a:effectLst>
                <a:latin typeface="+mn-ea"/>
                <a:ea typeface="+mn-ea"/>
              </a:rPr>
              <a:t>基础上，研制了这套</a:t>
            </a:r>
            <a:r>
              <a:rPr lang="en-US" altLang="zh-CN" sz="2200" b="0" dirty="0">
                <a:effectLst>
                  <a:outerShdw blurRad="38100" dist="38100" dir="2700000" algn="tl">
                    <a:srgbClr val="C0C0C0"/>
                  </a:outerShdw>
                </a:effectLst>
                <a:latin typeface="+mn-ea"/>
              </a:rPr>
              <a:t>《</a:t>
            </a:r>
            <a:r>
              <a:rPr lang="zh-CN" altLang="en-US" sz="2200" b="0" dirty="0">
                <a:effectLst>
                  <a:outerShdw blurRad="38100" dist="38100" dir="2700000" algn="tl">
                    <a:srgbClr val="C0C0C0"/>
                  </a:outerShdw>
                </a:effectLst>
                <a:latin typeface="+mn-ea"/>
              </a:rPr>
              <a:t> “思想道德与法治”课专题教学课件（</a:t>
            </a:r>
            <a:r>
              <a:rPr lang="en-US" altLang="zh-CN" sz="2200" b="0" dirty="0">
                <a:effectLst>
                  <a:outerShdw blurRad="38100" dist="38100" dir="2700000" algn="tl">
                    <a:srgbClr val="C0C0C0"/>
                  </a:outerShdw>
                </a:effectLst>
                <a:latin typeface="+mn-ea"/>
              </a:rPr>
              <a:t>2021</a:t>
            </a:r>
            <a:r>
              <a:rPr lang="zh-CN" altLang="en-US" sz="2200" b="0" dirty="0">
                <a:effectLst>
                  <a:outerShdw blurRad="38100" dist="38100" dir="2700000" algn="tl">
                    <a:srgbClr val="C0C0C0"/>
                  </a:outerShdw>
                </a:effectLst>
                <a:latin typeface="+mn-ea"/>
              </a:rPr>
              <a:t>年版）</a:t>
            </a:r>
            <a:r>
              <a:rPr lang="en-US" altLang="zh-CN" sz="2200" b="0" dirty="0">
                <a:effectLst>
                  <a:outerShdw blurRad="38100" dist="38100" dir="2700000" algn="tl">
                    <a:srgbClr val="C0C0C0"/>
                  </a:outerShdw>
                </a:effectLst>
                <a:latin typeface="+mn-ea"/>
              </a:rPr>
              <a:t>》</a:t>
            </a:r>
            <a:r>
              <a:rPr lang="zh-CN" altLang="en-US" sz="2200" b="0" dirty="0">
                <a:effectLst>
                  <a:outerShdw blurRad="38100" dist="38100" dir="2700000" algn="tl">
                    <a:srgbClr val="C0C0C0"/>
                  </a:outerShdw>
                </a:effectLst>
                <a:latin typeface="+mn-ea"/>
                <a:ea typeface="+mn-ea"/>
              </a:rPr>
              <a:t>；</a:t>
            </a:r>
            <a:br>
              <a:rPr lang="en-US" altLang="zh-CN" sz="2200" b="0" dirty="0">
                <a:effectLst>
                  <a:outerShdw blurRad="38100" dist="38100" dir="2700000" algn="tl">
                    <a:srgbClr val="C0C0C0"/>
                  </a:outerShdw>
                </a:effectLst>
                <a:latin typeface="+mn-ea"/>
                <a:ea typeface="+mn-ea"/>
              </a:rPr>
            </a:br>
            <a:r>
              <a:rPr lang="en-US" altLang="zh-CN" sz="2200" b="0" dirty="0">
                <a:effectLst>
                  <a:outerShdw blurRad="38100" dist="38100" dir="2700000" algn="tl">
                    <a:srgbClr val="C0C0C0"/>
                  </a:outerShdw>
                </a:effectLst>
                <a:latin typeface="+mn-ea"/>
                <a:ea typeface="+mn-ea"/>
              </a:rPr>
              <a:t>2.</a:t>
            </a:r>
            <a:r>
              <a:rPr lang="zh-CN" altLang="en-US" sz="2200" b="0" dirty="0">
                <a:effectLst>
                  <a:outerShdw blurRad="38100" dist="38100" dir="2700000" algn="tl">
                    <a:srgbClr val="C0C0C0"/>
                  </a:outerShdw>
                </a:effectLst>
                <a:latin typeface="+mn-ea"/>
                <a:ea typeface="+mn-ea"/>
              </a:rPr>
              <a:t>此举旨在帮助一线教师解决今年秋季实施专题教学“最后一公里”问题，课件没有设置任何技术障碍，以方便教师各取所需，进行再加工，文责自负。请勿用于任何营利目的。</a:t>
            </a:r>
            <a:br>
              <a:rPr lang="en-US" altLang="zh-CN" sz="2200" b="0" dirty="0">
                <a:effectLst>
                  <a:outerShdw blurRad="38100" dist="38100" dir="2700000" algn="tl">
                    <a:srgbClr val="C0C0C0"/>
                  </a:outerShdw>
                </a:effectLst>
                <a:latin typeface="+mn-ea"/>
                <a:ea typeface="+mn-ea"/>
              </a:rPr>
            </a:br>
            <a:r>
              <a:rPr lang="en-US" altLang="zh-CN" sz="2200" b="0" dirty="0">
                <a:effectLst>
                  <a:outerShdw blurRad="38100" dist="38100" dir="2700000" algn="tl">
                    <a:srgbClr val="C0C0C0"/>
                  </a:outerShdw>
                </a:effectLst>
                <a:latin typeface="+mn-ea"/>
                <a:ea typeface="+mn-ea"/>
              </a:rPr>
              <a:t> 3.</a:t>
            </a:r>
            <a:r>
              <a:rPr lang="zh-CN" altLang="en-US" sz="2200" b="0" dirty="0">
                <a:effectLst>
                  <a:outerShdw blurRad="38100" dist="38100" dir="2700000" algn="tl">
                    <a:srgbClr val="C0C0C0"/>
                  </a:outerShdw>
                </a:effectLst>
                <a:latin typeface="+mn-ea"/>
                <a:ea typeface="+mn-ea"/>
              </a:rPr>
              <a:t>该课件由陈大文和高国希总体设计，共</a:t>
            </a:r>
            <a:r>
              <a:rPr lang="en-US" altLang="zh-CN" sz="2200" b="0" dirty="0">
                <a:effectLst>
                  <a:outerShdw blurRad="38100" dist="38100" dir="2700000" algn="tl">
                    <a:srgbClr val="C0C0C0"/>
                  </a:outerShdw>
                </a:effectLst>
                <a:latin typeface="+mn-ea"/>
                <a:ea typeface="+mn-ea"/>
              </a:rPr>
              <a:t>16</a:t>
            </a:r>
            <a:r>
              <a:rPr lang="zh-CN" altLang="en-US" sz="2200" b="0" dirty="0">
                <a:effectLst>
                  <a:outerShdw blurRad="38100" dist="38100" dir="2700000" algn="tl">
                    <a:srgbClr val="C0C0C0"/>
                  </a:outerShdw>
                </a:effectLst>
                <a:latin typeface="+mn-ea"/>
                <a:ea typeface="+mn-ea"/>
              </a:rPr>
              <a:t>个专题，分别由上海海洋大学陈艳红、复旦大学张奇峰、华东师范大学洪燕妮、同济大学王谋寅、上海师范大学周治华、上海大学孙会岩、上海理工大学王海斌主创，上海高校分教指委</a:t>
            </a:r>
            <a:r>
              <a:rPr lang="en-US" altLang="zh-CN" sz="2200" b="0" dirty="0">
                <a:effectLst>
                  <a:outerShdw blurRad="38100" dist="38100" dir="2700000" algn="tl">
                    <a:srgbClr val="C0C0C0"/>
                  </a:outerShdw>
                </a:effectLst>
                <a:latin typeface="+mn-ea"/>
                <a:ea typeface="+mn-ea"/>
              </a:rPr>
              <a:t>10</a:t>
            </a:r>
            <a:r>
              <a:rPr lang="zh-CN" altLang="en-US" sz="2200" b="0" dirty="0">
                <a:effectLst>
                  <a:outerShdw blurRad="38100" dist="38100" dir="2700000" algn="tl">
                    <a:srgbClr val="C0C0C0"/>
                  </a:outerShdw>
                </a:effectLst>
                <a:latin typeface="+mn-ea"/>
                <a:ea typeface="+mn-ea"/>
              </a:rPr>
              <a:t>位教授和全国高校</a:t>
            </a:r>
            <a:r>
              <a:rPr lang="en-US" altLang="zh-CN" sz="2200" b="0" dirty="0">
                <a:effectLst>
                  <a:outerShdw blurRad="38100" dist="38100" dir="2700000" algn="tl">
                    <a:srgbClr val="C0C0C0"/>
                  </a:outerShdw>
                </a:effectLst>
                <a:latin typeface="+mn-ea"/>
                <a:ea typeface="+mn-ea"/>
              </a:rPr>
              <a:t>270</a:t>
            </a:r>
            <a:r>
              <a:rPr lang="zh-CN" altLang="en-US" sz="2200" b="0" dirty="0">
                <a:effectLst>
                  <a:outerShdw blurRad="38100" dist="38100" dir="2700000" algn="tl">
                    <a:srgbClr val="C0C0C0"/>
                  </a:outerShdw>
                </a:effectLst>
                <a:latin typeface="+mn-ea"/>
                <a:ea typeface="+mn-ea"/>
              </a:rPr>
              <a:t>多位教师参与初稿讨论，同济大学陈大文、徐蓉、薛念文、王谋寅、孙小金、崔欣玉等教师参加统稿。</a:t>
            </a:r>
            <a:br>
              <a:rPr lang="en-US" altLang="zh-CN" sz="2200" b="0" dirty="0">
                <a:effectLst>
                  <a:outerShdw blurRad="38100" dist="38100" dir="2700000" algn="tl">
                    <a:srgbClr val="C0C0C0"/>
                  </a:outerShdw>
                </a:effectLst>
                <a:latin typeface="+mn-ea"/>
                <a:ea typeface="+mn-ea"/>
              </a:rPr>
            </a:br>
            <a:r>
              <a:rPr lang="en-US" altLang="zh-CN" sz="2200" b="0" dirty="0">
                <a:effectLst>
                  <a:outerShdw blurRad="38100" dist="38100" dir="2700000" algn="tl">
                    <a:srgbClr val="C0C0C0"/>
                  </a:outerShdw>
                </a:effectLst>
                <a:latin typeface="+mn-ea"/>
                <a:ea typeface="+mn-ea"/>
              </a:rPr>
              <a:t>4.</a:t>
            </a:r>
            <a:r>
              <a:rPr lang="zh-CN" altLang="en-US" sz="2200" b="0" dirty="0">
                <a:effectLst>
                  <a:outerShdw blurRad="38100" dist="38100" dir="2700000" algn="tl">
                    <a:srgbClr val="C0C0C0"/>
                  </a:outerShdw>
                </a:effectLst>
                <a:latin typeface="+mn-ea"/>
                <a:ea typeface="+mn-ea"/>
              </a:rPr>
              <a:t>该课件为试用版，从内容到形式难免诸多瑕疵。开学在即，仅供选用。恭请全国同仁通过微私信或邮件（</a:t>
            </a:r>
            <a:r>
              <a:rPr lang="en-US" altLang="zh-CN" sz="2200" b="0" dirty="0">
                <a:effectLst>
                  <a:outerShdw blurRad="38100" dist="38100" dir="2700000" algn="tl">
                    <a:srgbClr val="C0C0C0"/>
                  </a:outerShdw>
                </a:effectLst>
                <a:latin typeface="+mn-ea"/>
                <a:ea typeface="+mn-ea"/>
              </a:rPr>
              <a:t>jckzt2020@126.com</a:t>
            </a:r>
            <a:r>
              <a:rPr lang="zh-CN" altLang="en-US" sz="2200" b="0" dirty="0">
                <a:effectLst>
                  <a:outerShdw blurRad="38100" dist="38100" dir="2700000" algn="tl">
                    <a:srgbClr val="C0C0C0"/>
                  </a:outerShdw>
                </a:effectLst>
                <a:latin typeface="+mn-ea"/>
                <a:ea typeface="+mn-ea"/>
              </a:rPr>
              <a:t>）多提宝贵意见，以便进一步完善。竭诚希望合作交流，资源共享。</a:t>
            </a:r>
            <a:r>
              <a:rPr lang="en-US" altLang="zh-CN" sz="2000" b="0" dirty="0">
                <a:effectLst>
                  <a:outerShdw blurRad="38100" dist="38100" dir="2700000" algn="tl">
                    <a:srgbClr val="C0C0C0"/>
                  </a:outerShdw>
                </a:effectLst>
              </a:rPr>
              <a:t>                          </a:t>
            </a:r>
            <a:br>
              <a:rPr lang="en-US" altLang="zh-CN" sz="2000" b="0" dirty="0">
                <a:effectLst>
                  <a:outerShdw blurRad="38100" dist="38100" dir="2700000" algn="tl">
                    <a:srgbClr val="C0C0C0"/>
                  </a:outerShdw>
                </a:effectLst>
              </a:rPr>
            </a:br>
            <a:r>
              <a:rPr lang="en-US" altLang="zh-CN" sz="2000" b="0" dirty="0">
                <a:effectLst>
                  <a:outerShdw blurRad="38100" dist="38100" dir="2700000" algn="tl">
                    <a:srgbClr val="C0C0C0"/>
                  </a:outerShdw>
                </a:effectLst>
              </a:rPr>
              <a:t>                                                              2021</a:t>
            </a:r>
            <a:r>
              <a:rPr lang="zh-CN" altLang="en-US" sz="2000" b="0" dirty="0">
                <a:effectLst>
                  <a:outerShdw blurRad="38100" dist="38100" dir="2700000" algn="tl">
                    <a:srgbClr val="C0C0C0"/>
                  </a:outerShdw>
                </a:effectLst>
              </a:rPr>
              <a:t>年</a:t>
            </a:r>
            <a:r>
              <a:rPr lang="en-US" altLang="zh-CN" sz="2000" b="0" dirty="0">
                <a:effectLst>
                  <a:outerShdw blurRad="38100" dist="38100" dir="2700000" algn="tl">
                    <a:srgbClr val="C0C0C0"/>
                  </a:outerShdw>
                </a:effectLst>
              </a:rPr>
              <a:t>8</a:t>
            </a:r>
            <a:r>
              <a:rPr lang="zh-CN" altLang="en-US" sz="2000" b="0" dirty="0">
                <a:effectLst>
                  <a:outerShdw blurRad="38100" dist="38100" dir="2700000" algn="tl">
                    <a:srgbClr val="C0C0C0"/>
                  </a:outerShdw>
                </a:effectLst>
              </a:rPr>
              <a:t>月</a:t>
            </a:r>
            <a:br>
              <a:rPr lang="en-US" altLang="zh-CN" sz="2000" b="0" dirty="0">
                <a:effectLst>
                  <a:outerShdw blurRad="38100" dist="38100" dir="2700000" algn="tl">
                    <a:srgbClr val="C0C0C0"/>
                  </a:outerShdw>
                </a:effectLst>
              </a:rPr>
            </a:br>
            <a:r>
              <a:rPr lang="en-US" altLang="zh-CN" sz="2000" b="0" dirty="0">
                <a:effectLst>
                  <a:outerShdw blurRad="38100" dist="38100" dir="2700000" algn="tl">
                    <a:srgbClr val="C0C0C0"/>
                  </a:outerShdw>
                </a:effectLst>
              </a:rPr>
              <a:t>                     </a:t>
            </a:r>
            <a:br>
              <a:rPr lang="en-US" altLang="zh-CN" sz="2000" b="0" dirty="0">
                <a:effectLst>
                  <a:outerShdw blurRad="38100" dist="38100" dir="2700000" algn="tl">
                    <a:srgbClr val="C0C0C0"/>
                  </a:outerShdw>
                </a:effectLst>
              </a:rPr>
            </a:br>
            <a:endParaRPr lang="zh-CN" altLang="en-US" sz="2000" b="0" dirty="0">
              <a:effectLst>
                <a:outerShdw blurRad="38100" dist="38100" dir="2700000" algn="tl">
                  <a:srgbClr val="C0C0C0"/>
                </a:outerShdw>
              </a:effectLst>
              <a:latin typeface="黑体" pitchFamily="49" charset="-122"/>
              <a:ea typeface="黑体" pitchFamily="49" charset="-122"/>
            </a:endParaRPr>
          </a:p>
        </p:txBody>
      </p:sp>
    </p:spTree>
  </p:cSld>
  <p:clrMapOvr>
    <a:masterClrMapping/>
  </p:clrMapOvr>
  <p:transition spd="slow" advClick="0" advTm="15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6530D086-1A65-4AC6-9138-8B84CE7A62E1}" type="slidenum">
              <a:rPr lang="zh-CN" altLang="en-US"/>
              <a:pPr>
                <a:defRPr/>
              </a:pPr>
              <a:t>20</a:t>
            </a:fld>
            <a:endParaRPr lang="en-US" altLang="zh-CN"/>
          </a:p>
        </p:txBody>
      </p:sp>
      <p:sp>
        <p:nvSpPr>
          <p:cNvPr id="8" name="文本框 7"/>
          <p:cNvSpPr txBox="1"/>
          <p:nvPr/>
        </p:nvSpPr>
        <p:spPr>
          <a:xfrm>
            <a:off x="962025" y="2688590"/>
            <a:ext cx="9671050" cy="3415030"/>
          </a:xfrm>
          <a:prstGeom prst="rect">
            <a:avLst/>
          </a:prstGeom>
          <a:noFill/>
        </p:spPr>
        <p:txBody>
          <a:bodyPr wrap="square" rtlCol="0" anchor="t">
            <a:spAutoFit/>
          </a:bodyPr>
          <a:lstStyle/>
          <a:p>
            <a:r>
              <a:rPr lang="zh-CN" altLang="en-US" sz="3600" dirty="0">
                <a:latin typeface="华文楷体" panose="02010600040101010101" charset="-122"/>
                <a:ea typeface="华文楷体" panose="02010600040101010101" charset="-122"/>
                <a:cs typeface="华文楷体" panose="02010600040101010101" charset="-122"/>
              </a:rPr>
              <a:t>人只有为同时代人的完美、为他们的幸福而工作，自己才能达到完美。如果一个人只为自己劳动，他也许能够成为著名的学者、伟大的哲人、卓越的诗人，然而他永远不能成为完美的、真正伟大的人物。</a:t>
            </a:r>
            <a:r>
              <a:rPr lang="en-US" altLang="zh-CN" sz="3600" dirty="0">
                <a:latin typeface="华文楷体" panose="02010600040101010101" charset="-122"/>
                <a:ea typeface="华文楷体" panose="02010600040101010101" charset="-122"/>
                <a:cs typeface="华文楷体" panose="02010600040101010101" charset="-122"/>
              </a:rPr>
              <a:t> </a:t>
            </a:r>
          </a:p>
          <a:p>
            <a:r>
              <a:rPr lang="en-US" altLang="zh-CN" sz="3600" dirty="0">
                <a:latin typeface="微软雅黑 Light" panose="020B0502040204020203" charset="-122"/>
                <a:ea typeface="微软雅黑 Light" panose="020B0502040204020203" charset="-122"/>
                <a:cs typeface="微软雅黑 Light" panose="020B0502040204020203" charset="-122"/>
              </a:rPr>
              <a:t>                           </a:t>
            </a:r>
            <a:r>
              <a:rPr lang="en-US" altLang="zh-CN" sz="3600" dirty="0">
                <a:latin typeface="方正仿宋_GBK" panose="02000000000000000000" charset="-122"/>
                <a:ea typeface="方正仿宋_GBK" panose="02000000000000000000" charset="-122"/>
                <a:cs typeface="方正仿宋_GBK" panose="02000000000000000000" charset="-122"/>
              </a:rPr>
              <a:t>   </a:t>
            </a:r>
            <a:r>
              <a:rPr lang="zh-CN" altLang="en-US" sz="3600" dirty="0">
                <a:latin typeface="方正仿宋_GBK" panose="02000000000000000000" charset="-122"/>
                <a:ea typeface="方正仿宋_GBK" panose="02000000000000000000" charset="-122"/>
                <a:cs typeface="方正仿宋_GBK" panose="02000000000000000000" charset="-122"/>
              </a:rPr>
              <a:t>——马克思</a:t>
            </a:r>
          </a:p>
        </p:txBody>
      </p:sp>
      <p:sp>
        <p:nvSpPr>
          <p:cNvPr id="10" name="标题 1"/>
          <p:cNvSpPr>
            <a:spLocks noGrp="1" noChangeArrowheads="1"/>
          </p:cNvSpPr>
          <p:nvPr>
            <p:ph type="title"/>
            <p:custDataLst>
              <p:tags r:id="rId1"/>
            </p:custDataLst>
          </p:nvPr>
        </p:nvSpPr>
        <p:spPr>
          <a:xfrm>
            <a:off x="431800" y="1142365"/>
            <a:ext cx="11942445" cy="843280"/>
          </a:xfrm>
        </p:spPr>
        <p:txBody>
          <a:bodyPr/>
          <a:lstStyle/>
          <a:p>
            <a:pPr>
              <a:lnSpc>
                <a:spcPct val="150000"/>
              </a:lnSpc>
            </a:pPr>
            <a:r>
              <a:rPr lang="zh-CN" altLang="en-US" sz="3000" dirty="0">
                <a:solidFill>
                  <a:srgbClr val="000000"/>
                </a:solidFill>
                <a:latin typeface="黑体" panose="02010609060101010101" pitchFamily="49" charset="-122"/>
                <a:ea typeface="黑体" panose="02010609060101010101" pitchFamily="49" charset="-122"/>
                <a:cs typeface="+mn-cs"/>
              </a:rPr>
              <a:t>人只有在推动社会进步的过程中，才能实现自我的发展</a:t>
            </a:r>
          </a:p>
        </p:txBody>
      </p:sp>
      <p:sp>
        <p:nvSpPr>
          <p:cNvPr id="6" name="标题 1">
            <a:extLst>
              <a:ext uri="{FF2B5EF4-FFF2-40B4-BE49-F238E27FC236}">
                <a16:creationId xmlns:a16="http://schemas.microsoft.com/office/drawing/2014/main" id="{2EA1BEB3-C2F4-448D-B26A-C94B4FBFA3B2}"/>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3"/>
          <p:cNvSpPr txBox="1">
            <a:spLocks noChangeArrowheads="1"/>
          </p:cNvSpPr>
          <p:nvPr>
            <p:custDataLst>
              <p:tags r:id="rId1"/>
            </p:custDataLst>
          </p:nvPr>
        </p:nvSpPr>
        <p:spPr bwMode="auto">
          <a:xfrm>
            <a:off x="3699182" y="767396"/>
            <a:ext cx="5441344" cy="112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（二）人生观的主要内容</a:t>
            </a:r>
          </a:p>
        </p:txBody>
      </p:sp>
      <p:sp>
        <p:nvSpPr>
          <p:cNvPr id="3" name="灯片编号占位符 2"/>
          <p:cNvSpPr>
            <a:spLocks noGrp="1"/>
          </p:cNvSpPr>
          <p:nvPr>
            <p:ph type="sldNum" sz="quarter" idx="12"/>
          </p:nvPr>
        </p:nvSpPr>
        <p:spPr/>
        <p:txBody>
          <a:bodyPr/>
          <a:lstStyle/>
          <a:p>
            <a:pPr>
              <a:defRPr/>
            </a:pPr>
            <a:fld id="{954B6C9A-5B61-4A82-B737-20896FAD5984}" type="slidenum">
              <a:rPr lang="zh-CN" altLang="en-US" smtClean="0"/>
              <a:pPr>
                <a:defRPr/>
              </a:pPr>
              <a:t>21</a:t>
            </a:fld>
            <a:endParaRPr lang="en-US" altLang="zh-CN"/>
          </a:p>
        </p:txBody>
      </p:sp>
      <p:sp>
        <p:nvSpPr>
          <p:cNvPr id="4" name="矩形 3"/>
          <p:cNvSpPr/>
          <p:nvPr/>
        </p:nvSpPr>
        <p:spPr>
          <a:xfrm>
            <a:off x="1571696" y="2346383"/>
            <a:ext cx="4848158" cy="2549993"/>
          </a:xfrm>
          <a:prstGeom prst="rect">
            <a:avLst/>
          </a:prstGeom>
        </p:spPr>
        <p:txBody>
          <a:bodyPr wrap="square">
            <a:spAutoFit/>
          </a:bodyPr>
          <a:lstStyle/>
          <a:p>
            <a:pPr marL="514350" indent="-514350">
              <a:lnSpc>
                <a:spcPct val="200000"/>
              </a:lnSpc>
              <a:buFont typeface="+mj-lt"/>
              <a:buAutoNum type="arabicPeriod"/>
            </a:pPr>
            <a:r>
              <a:rPr lang="zh-CN" altLang="en-US" sz="2800" b="1" dirty="0">
                <a:solidFill>
                  <a:srgbClr val="000000"/>
                </a:solidFill>
                <a:latin typeface="宋体" panose="02010600030101010101" pitchFamily="2" charset="-122"/>
                <a:ea typeface="宋体" panose="02010600030101010101" pitchFamily="2" charset="-122"/>
              </a:rPr>
              <a:t>人为什么活着</a:t>
            </a:r>
            <a:endParaRPr lang="en-US" altLang="zh-CN" sz="2800" b="1" dirty="0">
              <a:solidFill>
                <a:srgbClr val="000000"/>
              </a:solidFill>
              <a:latin typeface="宋体" panose="02010600030101010101" pitchFamily="2" charset="-122"/>
              <a:ea typeface="宋体" panose="02010600030101010101" pitchFamily="2" charset="-122"/>
            </a:endParaRPr>
          </a:p>
          <a:p>
            <a:pPr marL="514350" indent="-514350">
              <a:lnSpc>
                <a:spcPct val="200000"/>
              </a:lnSpc>
              <a:buFont typeface="+mj-lt"/>
              <a:buAutoNum type="arabicPeriod"/>
            </a:pPr>
            <a:r>
              <a:rPr lang="zh-CN" altLang="en-US" sz="2800" b="1" dirty="0">
                <a:solidFill>
                  <a:srgbClr val="000000"/>
                </a:solidFill>
                <a:latin typeface="宋体" panose="02010600030101010101" pitchFamily="2" charset="-122"/>
                <a:ea typeface="宋体" panose="02010600030101010101" pitchFamily="2" charset="-122"/>
              </a:rPr>
              <a:t>人应当如何活着</a:t>
            </a:r>
            <a:endParaRPr lang="en-US" altLang="zh-CN" sz="2800" b="1" dirty="0">
              <a:solidFill>
                <a:srgbClr val="000000"/>
              </a:solidFill>
              <a:latin typeface="宋体" panose="02010600030101010101" pitchFamily="2" charset="-122"/>
              <a:ea typeface="宋体" panose="02010600030101010101" pitchFamily="2" charset="-122"/>
            </a:endParaRPr>
          </a:p>
          <a:p>
            <a:pPr marL="514350" indent="-514350">
              <a:lnSpc>
                <a:spcPct val="200000"/>
              </a:lnSpc>
              <a:buFont typeface="+mj-lt"/>
              <a:buAutoNum type="arabicPeriod"/>
            </a:pPr>
            <a:r>
              <a:rPr lang="zh-CN" altLang="en-US" sz="2800" b="1" dirty="0">
                <a:solidFill>
                  <a:srgbClr val="000000"/>
                </a:solidFill>
                <a:latin typeface="宋体" panose="02010600030101010101" pitchFamily="2" charset="-122"/>
                <a:ea typeface="宋体" panose="02010600030101010101" pitchFamily="2" charset="-122"/>
              </a:rPr>
              <a:t>什么样的人生才有价值</a:t>
            </a:r>
            <a:endParaRPr lang="zh-CN" altLang="en-US" dirty="0"/>
          </a:p>
        </p:txBody>
      </p:sp>
      <p:pic>
        <p:nvPicPr>
          <p:cNvPr id="7" name="Picture 2" descr="https://timgsa.baidu.com/timg?image&amp;quality=80&amp;size=b9999_10000&amp;sec=1534520577751&amp;di=19b89945b83d24c7d5900d609d88ae1f&amp;imgtype=0&amp;src=http%3A%2F%2Fimg.mp.sohu.com%2Fq_mini%2Cc_zoom%2Cw_640%2Fupload%2F20170624%2Feabdc44d7a7a42d296c91f2ac9de002f_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814" y="2458350"/>
            <a:ext cx="4427538" cy="295275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Freeform 5"/>
          <p:cNvSpPr>
            <a:spLocks noChangeArrowheads="1"/>
          </p:cNvSpPr>
          <p:nvPr/>
        </p:nvSpPr>
        <p:spPr bwMode="auto">
          <a:xfrm>
            <a:off x="6461270" y="2392223"/>
            <a:ext cx="1836737" cy="868362"/>
          </a:xfrm>
          <a:custGeom>
            <a:avLst/>
            <a:gdLst>
              <a:gd name="T0" fmla="*/ 2147483646 w 662"/>
              <a:gd name="T1" fmla="*/ 2147483646 h 312"/>
              <a:gd name="T2" fmla="*/ 2147483646 w 662"/>
              <a:gd name="T3" fmla="*/ 2147483646 h 312"/>
              <a:gd name="T4" fmla="*/ 2147483646 w 662"/>
              <a:gd name="T5" fmla="*/ 2147483646 h 312"/>
              <a:gd name="T6" fmla="*/ 2147483646 w 662"/>
              <a:gd name="T7" fmla="*/ 2147483646 h 312"/>
              <a:gd name="T8" fmla="*/ 2147483646 w 662"/>
              <a:gd name="T9" fmla="*/ 2147483646 h 312"/>
              <a:gd name="T10" fmla="*/ 2147483646 w 662"/>
              <a:gd name="T11" fmla="*/ 2147483646 h 312"/>
              <a:gd name="T12" fmla="*/ 2147483646 w 662"/>
              <a:gd name="T13" fmla="*/ 2147483646 h 312"/>
              <a:gd name="T14" fmla="*/ 2147483646 w 662"/>
              <a:gd name="T15" fmla="*/ 2147483646 h 312"/>
              <a:gd name="T16" fmla="*/ 2147483646 w 662"/>
              <a:gd name="T17" fmla="*/ 0 h 312"/>
              <a:gd name="T18" fmla="*/ 2147483646 w 662"/>
              <a:gd name="T19" fmla="*/ 2147483646 h 312"/>
              <a:gd name="T20" fmla="*/ 2147483646 w 662"/>
              <a:gd name="T21" fmla="*/ 2147483646 h 312"/>
              <a:gd name="T22" fmla="*/ 2147483646 w 662"/>
              <a:gd name="T23" fmla="*/ 2147483646 h 312"/>
              <a:gd name="T24" fmla="*/ 0 w 662"/>
              <a:gd name="T25" fmla="*/ 2147483646 h 312"/>
              <a:gd name="T26" fmla="*/ 2147483646 w 662"/>
              <a:gd name="T27" fmla="*/ 2147483646 h 3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2" h="312">
                <a:moveTo>
                  <a:pt x="180" y="303"/>
                </a:moveTo>
                <a:cubicBezTo>
                  <a:pt x="194" y="292"/>
                  <a:pt x="211" y="281"/>
                  <a:pt x="229" y="273"/>
                </a:cubicBezTo>
                <a:cubicBezTo>
                  <a:pt x="302" y="238"/>
                  <a:pt x="375" y="244"/>
                  <a:pt x="444" y="286"/>
                </a:cubicBezTo>
                <a:cubicBezTo>
                  <a:pt x="456" y="294"/>
                  <a:pt x="467" y="303"/>
                  <a:pt x="478" y="312"/>
                </a:cubicBezTo>
                <a:cubicBezTo>
                  <a:pt x="662" y="128"/>
                  <a:pt x="662" y="128"/>
                  <a:pt x="662" y="128"/>
                </a:cubicBezTo>
                <a:cubicBezTo>
                  <a:pt x="595" y="67"/>
                  <a:pt x="515" y="28"/>
                  <a:pt x="423" y="9"/>
                </a:cubicBezTo>
                <a:cubicBezTo>
                  <a:pt x="404" y="6"/>
                  <a:pt x="384" y="4"/>
                  <a:pt x="364" y="2"/>
                </a:cubicBezTo>
                <a:cubicBezTo>
                  <a:pt x="363" y="2"/>
                  <a:pt x="361" y="1"/>
                  <a:pt x="360" y="1"/>
                </a:cubicBezTo>
                <a:cubicBezTo>
                  <a:pt x="358" y="1"/>
                  <a:pt x="343" y="0"/>
                  <a:pt x="329" y="0"/>
                </a:cubicBezTo>
                <a:cubicBezTo>
                  <a:pt x="313" y="1"/>
                  <a:pt x="292" y="1"/>
                  <a:pt x="281" y="3"/>
                </a:cubicBezTo>
                <a:cubicBezTo>
                  <a:pt x="274" y="3"/>
                  <a:pt x="267" y="4"/>
                  <a:pt x="261" y="5"/>
                </a:cubicBezTo>
                <a:cubicBezTo>
                  <a:pt x="169" y="17"/>
                  <a:pt x="88" y="52"/>
                  <a:pt x="16" y="110"/>
                </a:cubicBezTo>
                <a:cubicBezTo>
                  <a:pt x="11" y="114"/>
                  <a:pt x="5" y="119"/>
                  <a:pt x="0" y="124"/>
                </a:cubicBezTo>
                <a:lnTo>
                  <a:pt x="180" y="303"/>
                </a:lnTo>
                <a:close/>
              </a:path>
            </a:pathLst>
          </a:custGeom>
          <a:gradFill rotWithShape="1">
            <a:gsLst>
              <a:gs pos="0">
                <a:srgbClr val="FE4444"/>
              </a:gs>
              <a:gs pos="100000">
                <a:srgbClr val="832B2B"/>
              </a:gs>
            </a:gsLst>
            <a:lin ang="540000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08" name="Freeform 6"/>
          <p:cNvSpPr>
            <a:spLocks noChangeArrowheads="1"/>
          </p:cNvSpPr>
          <p:nvPr/>
        </p:nvSpPr>
        <p:spPr bwMode="auto">
          <a:xfrm>
            <a:off x="743095" y="2750998"/>
            <a:ext cx="6215062" cy="2019300"/>
          </a:xfrm>
          <a:custGeom>
            <a:avLst/>
            <a:gdLst>
              <a:gd name="T0" fmla="*/ 2147483646 w 2239"/>
              <a:gd name="T1" fmla="*/ 2147483646 h 726"/>
              <a:gd name="T2" fmla="*/ 2147483646 w 2239"/>
              <a:gd name="T3" fmla="*/ 2147483646 h 726"/>
              <a:gd name="T4" fmla="*/ 2147483646 w 2239"/>
              <a:gd name="T5" fmla="*/ 2147483646 h 726"/>
              <a:gd name="T6" fmla="*/ 2147483646 w 2239"/>
              <a:gd name="T7" fmla="*/ 2147483646 h 726"/>
              <a:gd name="T8" fmla="*/ 2147483646 w 2239"/>
              <a:gd name="T9" fmla="*/ 2147483646 h 726"/>
              <a:gd name="T10" fmla="*/ 2147483646 w 2239"/>
              <a:gd name="T11" fmla="*/ 2147483646 h 726"/>
              <a:gd name="T12" fmla="*/ 2147483646 w 2239"/>
              <a:gd name="T13" fmla="*/ 2147483646 h 726"/>
              <a:gd name="T14" fmla="*/ 2147483646 w 2239"/>
              <a:gd name="T15" fmla="*/ 0 h 726"/>
              <a:gd name="T16" fmla="*/ 2147483646 w 2239"/>
              <a:gd name="T17" fmla="*/ 2147483646 h 726"/>
              <a:gd name="T18" fmla="*/ 2147483646 w 2239"/>
              <a:gd name="T19" fmla="*/ 2147483646 h 726"/>
              <a:gd name="T20" fmla="*/ 2147483646 w 2239"/>
              <a:gd name="T21" fmla="*/ 2147483646 h 726"/>
              <a:gd name="T22" fmla="*/ 2147483646 w 2239"/>
              <a:gd name="T23" fmla="*/ 2147483646 h 726"/>
              <a:gd name="T24" fmla="*/ 0 w 2239"/>
              <a:gd name="T25" fmla="*/ 2147483646 h 726"/>
              <a:gd name="T26" fmla="*/ 0 w 2239"/>
              <a:gd name="T27" fmla="*/ 2147483646 h 726"/>
              <a:gd name="T28" fmla="*/ 2147483646 w 2239"/>
              <a:gd name="T29" fmla="*/ 2147483646 h 726"/>
              <a:gd name="T30" fmla="*/ 2147483646 w 2239"/>
              <a:gd name="T31" fmla="*/ 2147483646 h 726"/>
              <a:gd name="T32" fmla="*/ 2147483646 w 2239"/>
              <a:gd name="T33" fmla="*/ 2147483646 h 726"/>
              <a:gd name="T34" fmla="*/ 2147483646 w 2239"/>
              <a:gd name="T35" fmla="*/ 2147483646 h 726"/>
              <a:gd name="T36" fmla="*/ 2147483646 w 2239"/>
              <a:gd name="T37" fmla="*/ 2147483646 h 726"/>
              <a:gd name="T38" fmla="*/ 2147483646 w 2239"/>
              <a:gd name="T39" fmla="*/ 2147483646 h 726"/>
              <a:gd name="T40" fmla="*/ 2147483646 w 2239"/>
              <a:gd name="T41" fmla="*/ 2147483646 h 726"/>
              <a:gd name="T42" fmla="*/ 2147483646 w 2239"/>
              <a:gd name="T43" fmla="*/ 2147483646 h 726"/>
              <a:gd name="T44" fmla="*/ 2147483646 w 2239"/>
              <a:gd name="T45" fmla="*/ 2147483646 h 726"/>
              <a:gd name="T46" fmla="*/ 2147483646 w 2239"/>
              <a:gd name="T47" fmla="*/ 2147483646 h 726"/>
              <a:gd name="T48" fmla="*/ 2147483646 w 2239"/>
              <a:gd name="T49" fmla="*/ 2147483646 h 726"/>
              <a:gd name="T50" fmla="*/ 2147483646 w 2239"/>
              <a:gd name="T51" fmla="*/ 2147483646 h 726"/>
              <a:gd name="T52" fmla="*/ 2147483646 w 2239"/>
              <a:gd name="T53" fmla="*/ 2147483646 h 726"/>
              <a:gd name="T54" fmla="*/ 2147483646 w 2239"/>
              <a:gd name="T55" fmla="*/ 2147483646 h 726"/>
              <a:gd name="T56" fmla="*/ 2147483646 w 2239"/>
              <a:gd name="T57" fmla="*/ 2147483646 h 726"/>
              <a:gd name="T58" fmla="*/ 2147483646 w 2239"/>
              <a:gd name="T59" fmla="*/ 2147483646 h 726"/>
              <a:gd name="T60" fmla="*/ 2147483646 w 2239"/>
              <a:gd name="T61" fmla="*/ 2147483646 h 726"/>
              <a:gd name="T62" fmla="*/ 2147483646 w 2239"/>
              <a:gd name="T63" fmla="*/ 2147483646 h 726"/>
              <a:gd name="T64" fmla="*/ 2147483646 w 2239"/>
              <a:gd name="T65" fmla="*/ 2147483646 h 726"/>
              <a:gd name="T66" fmla="*/ 2147483646 w 2239"/>
              <a:gd name="T67" fmla="*/ 2147483646 h 726"/>
              <a:gd name="T68" fmla="*/ 2147483646 w 2239"/>
              <a:gd name="T69" fmla="*/ 2147483646 h 726"/>
              <a:gd name="T70" fmla="*/ 2147483646 w 2239"/>
              <a:gd name="T71" fmla="*/ 2147483646 h 726"/>
              <a:gd name="T72" fmla="*/ 2147483646 w 2239"/>
              <a:gd name="T73" fmla="*/ 2147483646 h 7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39" h="726">
                <a:moveTo>
                  <a:pt x="1927" y="472"/>
                </a:moveTo>
                <a:cubicBezTo>
                  <a:pt x="1931" y="483"/>
                  <a:pt x="1935" y="493"/>
                  <a:pt x="1939" y="503"/>
                </a:cubicBezTo>
                <a:cubicBezTo>
                  <a:pt x="1966" y="568"/>
                  <a:pt x="2005" y="622"/>
                  <a:pt x="2054" y="667"/>
                </a:cubicBezTo>
                <a:cubicBezTo>
                  <a:pt x="2239" y="482"/>
                  <a:pt x="2239" y="482"/>
                  <a:pt x="2239" y="482"/>
                </a:cubicBezTo>
                <a:cubicBezTo>
                  <a:pt x="2227" y="471"/>
                  <a:pt x="2216" y="459"/>
                  <a:pt x="2206" y="445"/>
                </a:cubicBezTo>
                <a:cubicBezTo>
                  <a:pt x="2177" y="407"/>
                  <a:pt x="2165" y="363"/>
                  <a:pt x="2169" y="316"/>
                </a:cubicBezTo>
                <a:cubicBezTo>
                  <a:pt x="2173" y="259"/>
                  <a:pt x="2196" y="213"/>
                  <a:pt x="2234" y="180"/>
                </a:cubicBezTo>
                <a:cubicBezTo>
                  <a:pt x="2054" y="0"/>
                  <a:pt x="2054" y="0"/>
                  <a:pt x="2054" y="0"/>
                </a:cubicBezTo>
                <a:cubicBezTo>
                  <a:pt x="1991" y="59"/>
                  <a:pt x="1941" y="140"/>
                  <a:pt x="1933" y="177"/>
                </a:cubicBezTo>
                <a:cubicBezTo>
                  <a:pt x="1933" y="178"/>
                  <a:pt x="1932" y="207"/>
                  <a:pt x="1874" y="208"/>
                </a:cubicBezTo>
                <a:cubicBezTo>
                  <a:pt x="1491" y="211"/>
                  <a:pt x="544" y="208"/>
                  <a:pt x="87" y="208"/>
                </a:cubicBezTo>
                <a:cubicBezTo>
                  <a:pt x="64" y="208"/>
                  <a:pt x="42" y="217"/>
                  <a:pt x="26" y="234"/>
                </a:cubicBezTo>
                <a:cubicBezTo>
                  <a:pt x="9" y="250"/>
                  <a:pt x="0" y="272"/>
                  <a:pt x="0" y="295"/>
                </a:cubicBezTo>
                <a:cubicBezTo>
                  <a:pt x="0" y="355"/>
                  <a:pt x="0" y="355"/>
                  <a:pt x="0" y="355"/>
                </a:cubicBezTo>
                <a:cubicBezTo>
                  <a:pt x="0" y="378"/>
                  <a:pt x="9" y="400"/>
                  <a:pt x="26" y="417"/>
                </a:cubicBezTo>
                <a:cubicBezTo>
                  <a:pt x="42" y="433"/>
                  <a:pt x="64" y="442"/>
                  <a:pt x="87" y="442"/>
                </a:cubicBezTo>
                <a:cubicBezTo>
                  <a:pt x="100" y="442"/>
                  <a:pt x="113" y="442"/>
                  <a:pt x="127" y="442"/>
                </a:cubicBezTo>
                <a:cubicBezTo>
                  <a:pt x="140" y="442"/>
                  <a:pt x="152" y="447"/>
                  <a:pt x="161" y="456"/>
                </a:cubicBezTo>
                <a:cubicBezTo>
                  <a:pt x="171" y="465"/>
                  <a:pt x="176" y="478"/>
                  <a:pt x="176" y="491"/>
                </a:cubicBezTo>
                <a:cubicBezTo>
                  <a:pt x="176" y="569"/>
                  <a:pt x="176" y="569"/>
                  <a:pt x="176" y="569"/>
                </a:cubicBezTo>
                <a:cubicBezTo>
                  <a:pt x="176" y="596"/>
                  <a:pt x="198" y="618"/>
                  <a:pt x="224" y="618"/>
                </a:cubicBezTo>
                <a:cubicBezTo>
                  <a:pt x="242" y="618"/>
                  <a:pt x="242" y="618"/>
                  <a:pt x="242" y="618"/>
                </a:cubicBezTo>
                <a:cubicBezTo>
                  <a:pt x="269" y="618"/>
                  <a:pt x="291" y="640"/>
                  <a:pt x="291" y="667"/>
                </a:cubicBezTo>
                <a:cubicBezTo>
                  <a:pt x="291" y="678"/>
                  <a:pt x="291" y="678"/>
                  <a:pt x="291" y="678"/>
                </a:cubicBezTo>
                <a:cubicBezTo>
                  <a:pt x="291" y="691"/>
                  <a:pt x="296" y="703"/>
                  <a:pt x="305" y="712"/>
                </a:cubicBezTo>
                <a:cubicBezTo>
                  <a:pt x="314" y="721"/>
                  <a:pt x="327" y="726"/>
                  <a:pt x="340" y="726"/>
                </a:cubicBezTo>
                <a:cubicBezTo>
                  <a:pt x="455" y="726"/>
                  <a:pt x="455" y="726"/>
                  <a:pt x="455" y="726"/>
                </a:cubicBezTo>
                <a:cubicBezTo>
                  <a:pt x="482" y="726"/>
                  <a:pt x="504" y="704"/>
                  <a:pt x="504" y="677"/>
                </a:cubicBezTo>
                <a:cubicBezTo>
                  <a:pt x="504" y="667"/>
                  <a:pt x="504" y="667"/>
                  <a:pt x="504" y="667"/>
                </a:cubicBezTo>
                <a:cubicBezTo>
                  <a:pt x="504" y="640"/>
                  <a:pt x="526" y="618"/>
                  <a:pt x="553" y="618"/>
                </a:cubicBezTo>
                <a:cubicBezTo>
                  <a:pt x="570" y="618"/>
                  <a:pt x="570" y="618"/>
                  <a:pt x="570" y="618"/>
                </a:cubicBezTo>
                <a:cubicBezTo>
                  <a:pt x="583" y="618"/>
                  <a:pt x="596" y="613"/>
                  <a:pt x="605" y="603"/>
                </a:cubicBezTo>
                <a:cubicBezTo>
                  <a:pt x="614" y="594"/>
                  <a:pt x="619" y="582"/>
                  <a:pt x="619" y="569"/>
                </a:cubicBezTo>
                <a:cubicBezTo>
                  <a:pt x="619" y="491"/>
                  <a:pt x="619" y="491"/>
                  <a:pt x="619" y="491"/>
                </a:cubicBezTo>
                <a:cubicBezTo>
                  <a:pt x="619" y="464"/>
                  <a:pt x="641" y="442"/>
                  <a:pt x="668" y="442"/>
                </a:cubicBezTo>
                <a:cubicBezTo>
                  <a:pt x="1092" y="442"/>
                  <a:pt x="1570" y="441"/>
                  <a:pt x="1797" y="441"/>
                </a:cubicBezTo>
                <a:cubicBezTo>
                  <a:pt x="1863" y="441"/>
                  <a:pt x="1922" y="455"/>
                  <a:pt x="1927" y="472"/>
                </a:cubicBezTo>
                <a:close/>
              </a:path>
            </a:pathLst>
          </a:custGeom>
          <a:gradFill rotWithShape="1">
            <a:gsLst>
              <a:gs pos="0">
                <a:srgbClr val="FE4444"/>
              </a:gs>
              <a:gs pos="100000">
                <a:srgbClr val="832B2B"/>
              </a:gs>
            </a:gsLst>
            <a:lin ang="540000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09" name="Freeform 7"/>
          <p:cNvSpPr>
            <a:spLocks noChangeArrowheads="1"/>
          </p:cNvSpPr>
          <p:nvPr/>
        </p:nvSpPr>
        <p:spPr bwMode="auto">
          <a:xfrm>
            <a:off x="6461270" y="4081323"/>
            <a:ext cx="1836737" cy="884237"/>
          </a:xfrm>
          <a:custGeom>
            <a:avLst/>
            <a:gdLst>
              <a:gd name="T0" fmla="*/ 2147483646 w 662"/>
              <a:gd name="T1" fmla="*/ 0 h 318"/>
              <a:gd name="T2" fmla="*/ 2147483646 w 662"/>
              <a:gd name="T3" fmla="*/ 2147483646 h 318"/>
              <a:gd name="T4" fmla="*/ 2147483646 w 662"/>
              <a:gd name="T5" fmla="*/ 2147483646 h 318"/>
              <a:gd name="T6" fmla="*/ 2147483646 w 662"/>
              <a:gd name="T7" fmla="*/ 2147483646 h 318"/>
              <a:gd name="T8" fmla="*/ 0 w 662"/>
              <a:gd name="T9" fmla="*/ 2147483646 h 318"/>
              <a:gd name="T10" fmla="*/ 2147483646 w 662"/>
              <a:gd name="T11" fmla="*/ 2147483646 h 318"/>
              <a:gd name="T12" fmla="*/ 2147483646 w 662"/>
              <a:gd name="T13" fmla="*/ 2147483646 h 318"/>
              <a:gd name="T14" fmla="*/ 2147483646 w 662"/>
              <a:gd name="T15" fmla="*/ 2147483646 h 318"/>
              <a:gd name="T16" fmla="*/ 2147483646 w 662"/>
              <a:gd name="T17" fmla="*/ 2147483646 h 318"/>
              <a:gd name="T18" fmla="*/ 2147483646 w 662"/>
              <a:gd name="T19" fmla="*/ 2147483646 h 318"/>
              <a:gd name="T20" fmla="*/ 2147483646 w 662"/>
              <a:gd name="T21" fmla="*/ 2147483646 h 318"/>
              <a:gd name="T22" fmla="*/ 2147483646 w 662"/>
              <a:gd name="T23" fmla="*/ 2147483646 h 318"/>
              <a:gd name="T24" fmla="*/ 2147483646 w 662"/>
              <a:gd name="T25" fmla="*/ 0 h 3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2" h="318">
                <a:moveTo>
                  <a:pt x="472" y="0"/>
                </a:moveTo>
                <a:cubicBezTo>
                  <a:pt x="467" y="6"/>
                  <a:pt x="461" y="11"/>
                  <a:pt x="454" y="15"/>
                </a:cubicBezTo>
                <a:cubicBezTo>
                  <a:pt x="416" y="44"/>
                  <a:pt x="372" y="57"/>
                  <a:pt x="318" y="58"/>
                </a:cubicBezTo>
                <a:cubicBezTo>
                  <a:pt x="269" y="56"/>
                  <a:pt x="223" y="41"/>
                  <a:pt x="185" y="9"/>
                </a:cubicBezTo>
                <a:cubicBezTo>
                  <a:pt x="0" y="194"/>
                  <a:pt x="0" y="194"/>
                  <a:pt x="0" y="194"/>
                </a:cubicBezTo>
                <a:cubicBezTo>
                  <a:pt x="30" y="221"/>
                  <a:pt x="65" y="244"/>
                  <a:pt x="103" y="264"/>
                </a:cubicBezTo>
                <a:cubicBezTo>
                  <a:pt x="163" y="295"/>
                  <a:pt x="226" y="312"/>
                  <a:pt x="294" y="316"/>
                </a:cubicBezTo>
                <a:cubicBezTo>
                  <a:pt x="295" y="316"/>
                  <a:pt x="296" y="316"/>
                  <a:pt x="297" y="317"/>
                </a:cubicBezTo>
                <a:cubicBezTo>
                  <a:pt x="299" y="317"/>
                  <a:pt x="313" y="317"/>
                  <a:pt x="329" y="317"/>
                </a:cubicBezTo>
                <a:cubicBezTo>
                  <a:pt x="344" y="318"/>
                  <a:pt x="365" y="316"/>
                  <a:pt x="376" y="315"/>
                </a:cubicBezTo>
                <a:cubicBezTo>
                  <a:pt x="383" y="314"/>
                  <a:pt x="390" y="314"/>
                  <a:pt x="396" y="313"/>
                </a:cubicBezTo>
                <a:cubicBezTo>
                  <a:pt x="498" y="299"/>
                  <a:pt x="587" y="258"/>
                  <a:pt x="662" y="190"/>
                </a:cubicBezTo>
                <a:lnTo>
                  <a:pt x="472" y="0"/>
                </a:lnTo>
                <a:close/>
              </a:path>
            </a:pathLst>
          </a:custGeom>
          <a:gradFill rotWithShape="1">
            <a:gsLst>
              <a:gs pos="0">
                <a:srgbClr val="FE4444"/>
              </a:gs>
              <a:gs pos="100000">
                <a:srgbClr val="832B2B"/>
              </a:gs>
            </a:gsLst>
            <a:lin ang="540000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10" name="Freeform 8"/>
          <p:cNvSpPr>
            <a:spLocks noChangeArrowheads="1"/>
          </p:cNvSpPr>
          <p:nvPr/>
        </p:nvSpPr>
        <p:spPr bwMode="auto">
          <a:xfrm>
            <a:off x="7788420" y="2762110"/>
            <a:ext cx="927100" cy="1830388"/>
          </a:xfrm>
          <a:custGeom>
            <a:avLst/>
            <a:gdLst>
              <a:gd name="T0" fmla="*/ 2147483646 w 334"/>
              <a:gd name="T1" fmla="*/ 2147483646 h 658"/>
              <a:gd name="T2" fmla="*/ 2147483646 w 334"/>
              <a:gd name="T3" fmla="*/ 2147483646 h 658"/>
              <a:gd name="T4" fmla="*/ 2147483646 w 334"/>
              <a:gd name="T5" fmla="*/ 2147483646 h 658"/>
              <a:gd name="T6" fmla="*/ 2147483646 w 334"/>
              <a:gd name="T7" fmla="*/ 0 h 658"/>
              <a:gd name="T8" fmla="*/ 2147483646 w 334"/>
              <a:gd name="T9" fmla="*/ 2147483646 h 658"/>
              <a:gd name="T10" fmla="*/ 2147483646 w 334"/>
              <a:gd name="T11" fmla="*/ 2147483646 h 658"/>
              <a:gd name="T12" fmla="*/ 0 w 334"/>
              <a:gd name="T13" fmla="*/ 2147483646 h 658"/>
              <a:gd name="T14" fmla="*/ 2147483646 w 334"/>
              <a:gd name="T15" fmla="*/ 2147483646 h 658"/>
              <a:gd name="T16" fmla="*/ 2147483646 w 334"/>
              <a:gd name="T17" fmla="*/ 2147483646 h 658"/>
              <a:gd name="T18" fmla="*/ 2147483646 w 334"/>
              <a:gd name="T19" fmla="*/ 2147483646 h 658"/>
              <a:gd name="T20" fmla="*/ 2147483646 w 334"/>
              <a:gd name="T21" fmla="*/ 2147483646 h 658"/>
              <a:gd name="T22" fmla="*/ 2147483646 w 334"/>
              <a:gd name="T23" fmla="*/ 2147483646 h 658"/>
              <a:gd name="T24" fmla="*/ 2147483646 w 334"/>
              <a:gd name="T25" fmla="*/ 2147483646 h 658"/>
              <a:gd name="T26" fmla="*/ 2147483646 w 334"/>
              <a:gd name="T27" fmla="*/ 2147483646 h 6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4" h="658">
                <a:moveTo>
                  <a:pt x="332" y="286"/>
                </a:moveTo>
                <a:cubicBezTo>
                  <a:pt x="331" y="279"/>
                  <a:pt x="330" y="274"/>
                  <a:pt x="329" y="267"/>
                </a:cubicBezTo>
                <a:cubicBezTo>
                  <a:pt x="318" y="185"/>
                  <a:pt x="285" y="111"/>
                  <a:pt x="232" y="46"/>
                </a:cubicBezTo>
                <a:cubicBezTo>
                  <a:pt x="218" y="30"/>
                  <a:pt x="204" y="15"/>
                  <a:pt x="190" y="0"/>
                </a:cubicBezTo>
                <a:cubicBezTo>
                  <a:pt x="5" y="185"/>
                  <a:pt x="5" y="185"/>
                  <a:pt x="5" y="185"/>
                </a:cubicBezTo>
                <a:cubicBezTo>
                  <a:pt x="33" y="212"/>
                  <a:pt x="51" y="246"/>
                  <a:pt x="58" y="287"/>
                </a:cubicBezTo>
                <a:cubicBezTo>
                  <a:pt x="71" y="360"/>
                  <a:pt x="50" y="421"/>
                  <a:pt x="0" y="469"/>
                </a:cubicBezTo>
                <a:cubicBezTo>
                  <a:pt x="190" y="658"/>
                  <a:pt x="190" y="658"/>
                  <a:pt x="190" y="658"/>
                </a:cubicBezTo>
                <a:cubicBezTo>
                  <a:pt x="191" y="657"/>
                  <a:pt x="192" y="656"/>
                  <a:pt x="193" y="655"/>
                </a:cubicBezTo>
                <a:cubicBezTo>
                  <a:pt x="261" y="590"/>
                  <a:pt x="306" y="512"/>
                  <a:pt x="325" y="419"/>
                </a:cubicBezTo>
                <a:cubicBezTo>
                  <a:pt x="329" y="401"/>
                  <a:pt x="330" y="382"/>
                  <a:pt x="333" y="364"/>
                </a:cubicBezTo>
                <a:cubicBezTo>
                  <a:pt x="333" y="363"/>
                  <a:pt x="333" y="362"/>
                  <a:pt x="333" y="360"/>
                </a:cubicBezTo>
                <a:cubicBezTo>
                  <a:pt x="334" y="359"/>
                  <a:pt x="334" y="345"/>
                  <a:pt x="334" y="330"/>
                </a:cubicBezTo>
                <a:cubicBezTo>
                  <a:pt x="334" y="316"/>
                  <a:pt x="333" y="296"/>
                  <a:pt x="332" y="286"/>
                </a:cubicBezTo>
                <a:close/>
              </a:path>
            </a:pathLst>
          </a:custGeom>
          <a:gradFill rotWithShape="1">
            <a:gsLst>
              <a:gs pos="0">
                <a:srgbClr val="FE4444"/>
              </a:gs>
              <a:gs pos="100000">
                <a:srgbClr val="832B2B"/>
              </a:gs>
            </a:gsLst>
            <a:lin ang="540000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11" name="TextBox 11"/>
          <p:cNvSpPr txBox="1">
            <a:spLocks noChangeArrowheads="1"/>
          </p:cNvSpPr>
          <p:nvPr/>
        </p:nvSpPr>
        <p:spPr bwMode="auto">
          <a:xfrm>
            <a:off x="1289050" y="2022475"/>
            <a:ext cx="4845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id-ID" sz="2800" b="1" dirty="0">
                <a:solidFill>
                  <a:srgbClr val="DF5423"/>
                </a:solidFill>
                <a:latin typeface="宋体" panose="02010600030101010101" pitchFamily="2" charset="-122"/>
                <a:ea typeface="宋体" panose="02010600030101010101" pitchFamily="2" charset="-122"/>
              </a:rPr>
              <a:t>人生观</a:t>
            </a:r>
            <a:endParaRPr lang="en-US" altLang="zh-CN" sz="2800" b="1" dirty="0">
              <a:solidFill>
                <a:srgbClr val="DF5423"/>
              </a:solidFill>
              <a:latin typeface="宋体" panose="02010600030101010101" pitchFamily="2" charset="-122"/>
              <a:ea typeface="宋体" panose="02010600030101010101" pitchFamily="2" charset="-122"/>
            </a:endParaRPr>
          </a:p>
          <a:p>
            <a:pPr algn="ctr"/>
            <a:r>
              <a:rPr lang="zh-CN" altLang="id-ID" sz="2800" b="1" dirty="0">
                <a:latin typeface="宋体" panose="02010600030101010101" pitchFamily="2" charset="-122"/>
                <a:ea typeface="宋体" panose="02010600030101010101" pitchFamily="2" charset="-122"/>
              </a:rPr>
              <a:t>主要内容及其辩证统一关系</a:t>
            </a:r>
          </a:p>
        </p:txBody>
      </p:sp>
      <p:grpSp>
        <p:nvGrpSpPr>
          <p:cNvPr id="8" name="Group 16"/>
          <p:cNvGrpSpPr/>
          <p:nvPr/>
        </p:nvGrpSpPr>
        <p:grpSpPr>
          <a:xfrm>
            <a:off x="7541650" y="2452968"/>
            <a:ext cx="436617" cy="436617"/>
            <a:chOff x="5978526" y="4030663"/>
            <a:chExt cx="239713" cy="239713"/>
          </a:xfrm>
          <a:solidFill>
            <a:schemeClr val="bg1"/>
          </a:solidFill>
        </p:grpSpPr>
        <p:sp>
          <p:nvSpPr>
            <p:cNvPr id="9" name="Freeform 424"/>
            <p:cNvSpPr/>
            <p:nvPr/>
          </p:nvSpPr>
          <p:spPr bwMode="auto">
            <a:xfrm>
              <a:off x="6015038" y="4056063"/>
              <a:ext cx="26988" cy="26988"/>
            </a:xfrm>
            <a:custGeom>
              <a:avLst/>
              <a:gdLst>
                <a:gd name="T0" fmla="*/ 6 w 7"/>
                <a:gd name="T1" fmla="*/ 4 h 7"/>
                <a:gd name="T2" fmla="*/ 4 w 7"/>
                <a:gd name="T3" fmla="*/ 1 h 7"/>
                <a:gd name="T4" fmla="*/ 1 w 7"/>
                <a:gd name="T5" fmla="*/ 1 h 7"/>
                <a:gd name="T6" fmla="*/ 1 w 7"/>
                <a:gd name="T7" fmla="*/ 4 h 7"/>
                <a:gd name="T8" fmla="*/ 4 w 7"/>
                <a:gd name="T9" fmla="*/ 7 h 7"/>
                <a:gd name="T10" fmla="*/ 6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4" y="1"/>
                    <a:pt x="4" y="1"/>
                    <a:pt x="4" y="1"/>
                  </a:cubicBezTo>
                  <a:cubicBezTo>
                    <a:pt x="3" y="0"/>
                    <a:pt x="2" y="0"/>
                    <a:pt x="1" y="1"/>
                  </a:cubicBezTo>
                  <a:cubicBezTo>
                    <a:pt x="0" y="2"/>
                    <a:pt x="0" y="3"/>
                    <a:pt x="1" y="4"/>
                  </a:cubicBezTo>
                  <a:cubicBezTo>
                    <a:pt x="4" y="7"/>
                    <a:pt x="4" y="7"/>
                    <a:pt x="4" y="7"/>
                  </a:cubicBezTo>
                  <a:cubicBezTo>
                    <a:pt x="4" y="7"/>
                    <a:pt x="6" y="7"/>
                    <a:pt x="6" y="7"/>
                  </a:cubicBezTo>
                  <a:cubicBezTo>
                    <a:pt x="7" y="6"/>
                    <a:pt x="7" y="5"/>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sp>
          <p:nvSpPr>
            <p:cNvPr id="10" name="Freeform 425"/>
            <p:cNvSpPr/>
            <p:nvPr/>
          </p:nvSpPr>
          <p:spPr bwMode="auto">
            <a:xfrm>
              <a:off x="5978526" y="4135438"/>
              <a:ext cx="28575" cy="14288"/>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sp>
          <p:nvSpPr>
            <p:cNvPr id="11" name="Freeform 426"/>
            <p:cNvSpPr/>
            <p:nvPr/>
          </p:nvSpPr>
          <p:spPr bwMode="auto">
            <a:xfrm>
              <a:off x="6188076" y="4149725"/>
              <a:ext cx="30163" cy="1587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sp>
          <p:nvSpPr>
            <p:cNvPr id="12" name="Freeform 427"/>
            <p:cNvSpPr/>
            <p:nvPr/>
          </p:nvSpPr>
          <p:spPr bwMode="auto">
            <a:xfrm>
              <a:off x="6165851" y="4067175"/>
              <a:ext cx="25400" cy="26988"/>
            </a:xfrm>
            <a:custGeom>
              <a:avLst/>
              <a:gdLst>
                <a:gd name="T0" fmla="*/ 6 w 7"/>
                <a:gd name="T1" fmla="*/ 1 h 7"/>
                <a:gd name="T2" fmla="*/ 3 w 7"/>
                <a:gd name="T3" fmla="*/ 1 h 7"/>
                <a:gd name="T4" fmla="*/ 0 w 7"/>
                <a:gd name="T5" fmla="*/ 4 h 7"/>
                <a:gd name="T6" fmla="*/ 0 w 7"/>
                <a:gd name="T7" fmla="*/ 6 h 7"/>
                <a:gd name="T8" fmla="*/ 3 w 7"/>
                <a:gd name="T9" fmla="*/ 6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5" y="0"/>
                    <a:pt x="4" y="0"/>
                    <a:pt x="3" y="1"/>
                  </a:cubicBezTo>
                  <a:cubicBezTo>
                    <a:pt x="0" y="4"/>
                    <a:pt x="0" y="4"/>
                    <a:pt x="0" y="4"/>
                  </a:cubicBezTo>
                  <a:cubicBezTo>
                    <a:pt x="0" y="4"/>
                    <a:pt x="0" y="6"/>
                    <a:pt x="0" y="6"/>
                  </a:cubicBezTo>
                  <a:cubicBezTo>
                    <a:pt x="1" y="7"/>
                    <a:pt x="2" y="7"/>
                    <a:pt x="3" y="6"/>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sp>
          <p:nvSpPr>
            <p:cNvPr id="13" name="Freeform 428"/>
            <p:cNvSpPr/>
            <p:nvPr/>
          </p:nvSpPr>
          <p:spPr bwMode="auto">
            <a:xfrm>
              <a:off x="6097588" y="4030663"/>
              <a:ext cx="15875" cy="28575"/>
            </a:xfrm>
            <a:custGeom>
              <a:avLst/>
              <a:gdLst>
                <a:gd name="T0" fmla="*/ 2 w 4"/>
                <a:gd name="T1" fmla="*/ 8 h 8"/>
                <a:gd name="T2" fmla="*/ 3 w 4"/>
                <a:gd name="T3" fmla="*/ 7 h 8"/>
                <a:gd name="T4" fmla="*/ 4 w 4"/>
                <a:gd name="T5" fmla="*/ 6 h 8"/>
                <a:gd name="T6" fmla="*/ 4 w 4"/>
                <a:gd name="T7" fmla="*/ 2 h 8"/>
                <a:gd name="T8" fmla="*/ 2 w 4"/>
                <a:gd name="T9" fmla="*/ 0 h 8"/>
                <a:gd name="T10" fmla="*/ 0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3" y="7"/>
                  </a:cubicBezTo>
                  <a:cubicBezTo>
                    <a:pt x="4" y="7"/>
                    <a:pt x="4" y="7"/>
                    <a:pt x="4" y="6"/>
                  </a:cubicBezTo>
                  <a:cubicBezTo>
                    <a:pt x="4" y="2"/>
                    <a:pt x="4" y="2"/>
                    <a:pt x="4" y="2"/>
                  </a:cubicBezTo>
                  <a:cubicBezTo>
                    <a:pt x="4" y="1"/>
                    <a:pt x="3" y="0"/>
                    <a:pt x="2" y="0"/>
                  </a:cubicBezTo>
                  <a:cubicBezTo>
                    <a:pt x="1" y="0"/>
                    <a:pt x="0" y="1"/>
                    <a:pt x="0"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sp>
          <p:nvSpPr>
            <p:cNvPr id="14" name="Freeform 429"/>
            <p:cNvSpPr>
              <a:spLocks noEditPoints="1"/>
            </p:cNvSpPr>
            <p:nvPr/>
          </p:nvSpPr>
          <p:spPr bwMode="auto">
            <a:xfrm>
              <a:off x="6037263" y="4089400"/>
              <a:ext cx="120650" cy="136525"/>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7 h 36"/>
                <a:gd name="T20" fmla="*/ 20 w 32"/>
                <a:gd name="T21" fmla="*/ 30 h 36"/>
                <a:gd name="T22" fmla="*/ 20 w 32"/>
                <a:gd name="T23" fmla="*/ 32 h 36"/>
                <a:gd name="T24" fmla="*/ 12 w 32"/>
                <a:gd name="T25" fmla="*/ 32 h 36"/>
                <a:gd name="T26" fmla="*/ 12 w 32"/>
                <a:gd name="T27" fmla="*/ 30 h 36"/>
                <a:gd name="T28" fmla="*/ 12 w 32"/>
                <a:gd name="T29" fmla="*/ 27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7" y="0"/>
                    <a:pt x="0" y="7"/>
                    <a:pt x="0" y="16"/>
                  </a:cubicBezTo>
                  <a:cubicBezTo>
                    <a:pt x="0" y="22"/>
                    <a:pt x="3"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7"/>
                    <a:pt x="20" y="27"/>
                    <a:pt x="20" y="27"/>
                  </a:cubicBezTo>
                  <a:cubicBezTo>
                    <a:pt x="20" y="30"/>
                    <a:pt x="20" y="30"/>
                    <a:pt x="20" y="30"/>
                  </a:cubicBezTo>
                  <a:cubicBezTo>
                    <a:pt x="20" y="32"/>
                    <a:pt x="20" y="32"/>
                    <a:pt x="20" y="32"/>
                  </a:cubicBezTo>
                  <a:cubicBezTo>
                    <a:pt x="12" y="32"/>
                    <a:pt x="12" y="32"/>
                    <a:pt x="12" y="32"/>
                  </a:cubicBezTo>
                  <a:cubicBezTo>
                    <a:pt x="12" y="30"/>
                    <a:pt x="12" y="30"/>
                    <a:pt x="12" y="30"/>
                  </a:cubicBezTo>
                  <a:cubicBezTo>
                    <a:pt x="12" y="27"/>
                    <a:pt x="12" y="27"/>
                    <a:pt x="12" y="27"/>
                  </a:cubicBezTo>
                  <a:cubicBezTo>
                    <a:pt x="10" y="26"/>
                    <a:pt x="10" y="26"/>
                    <a:pt x="10" y="26"/>
                  </a:cubicBezTo>
                  <a:cubicBezTo>
                    <a:pt x="6" y="24"/>
                    <a:pt x="4" y="20"/>
                    <a:pt x="4" y="16"/>
                  </a:cubicBezTo>
                  <a:cubicBezTo>
                    <a:pt x="4" y="9"/>
                    <a:pt x="9"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sp>
          <p:nvSpPr>
            <p:cNvPr id="15" name="Freeform 430"/>
            <p:cNvSpPr/>
            <p:nvPr/>
          </p:nvSpPr>
          <p:spPr bwMode="auto">
            <a:xfrm>
              <a:off x="6067426" y="4240213"/>
              <a:ext cx="60325" cy="30163"/>
            </a:xfrm>
            <a:custGeom>
              <a:avLst/>
              <a:gdLst>
                <a:gd name="T0" fmla="*/ 0 w 16"/>
                <a:gd name="T1" fmla="*/ 4 h 8"/>
                <a:gd name="T2" fmla="*/ 4 w 16"/>
                <a:gd name="T3" fmla="*/ 4 h 8"/>
                <a:gd name="T4" fmla="*/ 4 w 16"/>
                <a:gd name="T5" fmla="*/ 4 h 8"/>
                <a:gd name="T6" fmla="*/ 8 w 16"/>
                <a:gd name="T7" fmla="*/ 8 h 8"/>
                <a:gd name="T8" fmla="*/ 12 w 16"/>
                <a:gd name="T9" fmla="*/ 4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4" y="4"/>
                    <a:pt x="4" y="4"/>
                    <a:pt x="4" y="4"/>
                  </a:cubicBezTo>
                  <a:cubicBezTo>
                    <a:pt x="4" y="4"/>
                    <a:pt x="4" y="4"/>
                    <a:pt x="4" y="4"/>
                  </a:cubicBezTo>
                  <a:cubicBezTo>
                    <a:pt x="4" y="6"/>
                    <a:pt x="6" y="8"/>
                    <a:pt x="8" y="8"/>
                  </a:cubicBezTo>
                  <a:cubicBezTo>
                    <a:pt x="10" y="8"/>
                    <a:pt x="12" y="6"/>
                    <a:pt x="12" y="4"/>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grpSp>
      <p:grpSp>
        <p:nvGrpSpPr>
          <p:cNvPr id="16" name="Group 24"/>
          <p:cNvGrpSpPr/>
          <p:nvPr/>
        </p:nvGrpSpPr>
        <p:grpSpPr>
          <a:xfrm rot="2700000">
            <a:off x="7255784" y="4376535"/>
            <a:ext cx="287901" cy="501715"/>
            <a:chOff x="4732338" y="4783138"/>
            <a:chExt cx="703263" cy="1225550"/>
          </a:xfrm>
          <a:solidFill>
            <a:schemeClr val="bg1"/>
          </a:solidFill>
        </p:grpSpPr>
        <p:sp>
          <p:nvSpPr>
            <p:cNvPr id="17" name="Freeform 30"/>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sp>
          <p:nvSpPr>
            <p:cNvPr id="18" name="Freeform 31"/>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sp>
          <p:nvSpPr>
            <p:cNvPr id="19" name="Freeform 32"/>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grpSp>
      <p:grpSp>
        <p:nvGrpSpPr>
          <p:cNvPr id="20" name="Group 28"/>
          <p:cNvGrpSpPr/>
          <p:nvPr/>
        </p:nvGrpSpPr>
        <p:grpSpPr>
          <a:xfrm>
            <a:off x="8120634" y="3393483"/>
            <a:ext cx="417035" cy="475182"/>
            <a:chOff x="4616451" y="1741488"/>
            <a:chExt cx="2959100" cy="3371850"/>
          </a:xfrm>
          <a:solidFill>
            <a:schemeClr val="bg1"/>
          </a:solidFill>
        </p:grpSpPr>
        <p:sp>
          <p:nvSpPr>
            <p:cNvPr id="21" name="Freeform 5"/>
            <p:cNvSpPr>
              <a:spLocks noEditPoints="1"/>
            </p:cNvSpPr>
            <p:nvPr/>
          </p:nvSpPr>
          <p:spPr bwMode="auto">
            <a:xfrm>
              <a:off x="4616451" y="1741488"/>
              <a:ext cx="2959100" cy="3371850"/>
            </a:xfrm>
            <a:custGeom>
              <a:avLst/>
              <a:gdLst>
                <a:gd name="T0" fmla="*/ 578 w 786"/>
                <a:gd name="T1" fmla="*/ 28 h 896"/>
                <a:gd name="T2" fmla="*/ 205 w 786"/>
                <a:gd name="T3" fmla="*/ 59 h 896"/>
                <a:gd name="T4" fmla="*/ 67 w 786"/>
                <a:gd name="T5" fmla="*/ 236 h 896"/>
                <a:gd name="T6" fmla="*/ 68 w 786"/>
                <a:gd name="T7" fmla="*/ 346 h 896"/>
                <a:gd name="T8" fmla="*/ 70 w 786"/>
                <a:gd name="T9" fmla="*/ 356 h 896"/>
                <a:gd name="T10" fmla="*/ 39 w 786"/>
                <a:gd name="T11" fmla="*/ 406 h 896"/>
                <a:gd name="T12" fmla="*/ 14 w 786"/>
                <a:gd name="T13" fmla="*/ 441 h 896"/>
                <a:gd name="T14" fmla="*/ 14 w 786"/>
                <a:gd name="T15" fmla="*/ 442 h 896"/>
                <a:gd name="T16" fmla="*/ 36 w 786"/>
                <a:gd name="T17" fmla="*/ 540 h 896"/>
                <a:gd name="T18" fmla="*/ 50 w 786"/>
                <a:gd name="T19" fmla="*/ 587 h 896"/>
                <a:gd name="T20" fmla="*/ 75 w 786"/>
                <a:gd name="T21" fmla="*/ 649 h 896"/>
                <a:gd name="T22" fmla="*/ 74 w 786"/>
                <a:gd name="T23" fmla="*/ 694 h 896"/>
                <a:gd name="T24" fmla="*/ 169 w 786"/>
                <a:gd name="T25" fmla="*/ 773 h 896"/>
                <a:gd name="T26" fmla="*/ 244 w 786"/>
                <a:gd name="T27" fmla="*/ 830 h 896"/>
                <a:gd name="T28" fmla="*/ 618 w 786"/>
                <a:gd name="T29" fmla="*/ 896 h 896"/>
                <a:gd name="T30" fmla="*/ 686 w 786"/>
                <a:gd name="T31" fmla="*/ 814 h 896"/>
                <a:gd name="T32" fmla="*/ 664 w 786"/>
                <a:gd name="T33" fmla="*/ 637 h 896"/>
                <a:gd name="T34" fmla="*/ 777 w 786"/>
                <a:gd name="T35" fmla="*/ 417 h 896"/>
                <a:gd name="T36" fmla="*/ 706 w 786"/>
                <a:gd name="T37" fmla="*/ 118 h 896"/>
                <a:gd name="T38" fmla="*/ 627 w 786"/>
                <a:gd name="T39" fmla="*/ 606 h 896"/>
                <a:gd name="T40" fmla="*/ 639 w 786"/>
                <a:gd name="T41" fmla="*/ 823 h 896"/>
                <a:gd name="T42" fmla="*/ 618 w 786"/>
                <a:gd name="T43" fmla="*/ 847 h 896"/>
                <a:gd name="T44" fmla="*/ 292 w 786"/>
                <a:gd name="T45" fmla="*/ 827 h 896"/>
                <a:gd name="T46" fmla="*/ 260 w 786"/>
                <a:gd name="T47" fmla="*/ 706 h 896"/>
                <a:gd name="T48" fmla="*/ 169 w 786"/>
                <a:gd name="T49" fmla="*/ 725 h 896"/>
                <a:gd name="T50" fmla="*/ 101 w 786"/>
                <a:gd name="T51" fmla="*/ 604 h 896"/>
                <a:gd name="T52" fmla="*/ 110 w 786"/>
                <a:gd name="T53" fmla="*/ 568 h 896"/>
                <a:gd name="T54" fmla="*/ 86 w 786"/>
                <a:gd name="T55" fmla="*/ 555 h 896"/>
                <a:gd name="T56" fmla="*/ 94 w 786"/>
                <a:gd name="T57" fmla="*/ 519 h 896"/>
                <a:gd name="T58" fmla="*/ 65 w 786"/>
                <a:gd name="T59" fmla="*/ 501 h 896"/>
                <a:gd name="T60" fmla="*/ 55 w 786"/>
                <a:gd name="T61" fmla="*/ 467 h 896"/>
                <a:gd name="T62" fmla="*/ 112 w 786"/>
                <a:gd name="T63" fmla="*/ 381 h 896"/>
                <a:gd name="T64" fmla="*/ 115 w 786"/>
                <a:gd name="T65" fmla="*/ 335 h 896"/>
                <a:gd name="T66" fmla="*/ 114 w 786"/>
                <a:gd name="T67" fmla="*/ 248 h 896"/>
                <a:gd name="T68" fmla="*/ 729 w 786"/>
                <a:gd name="T69" fmla="*/ 41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6" h="896">
                  <a:moveTo>
                    <a:pt x="706" y="118"/>
                  </a:moveTo>
                  <a:cubicBezTo>
                    <a:pt x="672" y="79"/>
                    <a:pt x="629" y="49"/>
                    <a:pt x="578" y="28"/>
                  </a:cubicBezTo>
                  <a:cubicBezTo>
                    <a:pt x="531" y="10"/>
                    <a:pt x="478" y="0"/>
                    <a:pt x="425" y="0"/>
                  </a:cubicBezTo>
                  <a:cubicBezTo>
                    <a:pt x="346" y="0"/>
                    <a:pt x="268" y="21"/>
                    <a:pt x="205" y="59"/>
                  </a:cubicBezTo>
                  <a:cubicBezTo>
                    <a:pt x="171" y="79"/>
                    <a:pt x="142" y="104"/>
                    <a:pt x="119" y="133"/>
                  </a:cubicBezTo>
                  <a:cubicBezTo>
                    <a:pt x="94" y="164"/>
                    <a:pt x="77" y="198"/>
                    <a:pt x="67" y="236"/>
                  </a:cubicBezTo>
                  <a:cubicBezTo>
                    <a:pt x="59" y="268"/>
                    <a:pt x="58" y="305"/>
                    <a:pt x="65" y="335"/>
                  </a:cubicBezTo>
                  <a:cubicBezTo>
                    <a:pt x="68" y="346"/>
                    <a:pt x="68" y="346"/>
                    <a:pt x="68" y="346"/>
                  </a:cubicBezTo>
                  <a:cubicBezTo>
                    <a:pt x="68" y="349"/>
                    <a:pt x="69" y="352"/>
                    <a:pt x="70" y="354"/>
                  </a:cubicBezTo>
                  <a:cubicBezTo>
                    <a:pt x="70" y="355"/>
                    <a:pt x="70" y="356"/>
                    <a:pt x="70" y="356"/>
                  </a:cubicBezTo>
                  <a:cubicBezTo>
                    <a:pt x="68" y="360"/>
                    <a:pt x="68" y="360"/>
                    <a:pt x="68" y="360"/>
                  </a:cubicBezTo>
                  <a:cubicBezTo>
                    <a:pt x="61" y="375"/>
                    <a:pt x="50" y="390"/>
                    <a:pt x="39" y="406"/>
                  </a:cubicBezTo>
                  <a:cubicBezTo>
                    <a:pt x="31" y="417"/>
                    <a:pt x="22" y="428"/>
                    <a:pt x="14" y="441"/>
                  </a:cubicBezTo>
                  <a:cubicBezTo>
                    <a:pt x="14" y="441"/>
                    <a:pt x="14" y="441"/>
                    <a:pt x="14" y="441"/>
                  </a:cubicBezTo>
                  <a:cubicBezTo>
                    <a:pt x="14" y="441"/>
                    <a:pt x="14" y="441"/>
                    <a:pt x="14" y="441"/>
                  </a:cubicBezTo>
                  <a:cubicBezTo>
                    <a:pt x="14" y="442"/>
                    <a:pt x="14" y="442"/>
                    <a:pt x="14" y="442"/>
                  </a:cubicBezTo>
                  <a:cubicBezTo>
                    <a:pt x="3" y="459"/>
                    <a:pt x="0" y="481"/>
                    <a:pt x="6" y="501"/>
                  </a:cubicBezTo>
                  <a:cubicBezTo>
                    <a:pt x="11" y="517"/>
                    <a:pt x="22" y="531"/>
                    <a:pt x="36" y="540"/>
                  </a:cubicBezTo>
                  <a:cubicBezTo>
                    <a:pt x="35" y="553"/>
                    <a:pt x="37" y="565"/>
                    <a:pt x="43" y="576"/>
                  </a:cubicBezTo>
                  <a:cubicBezTo>
                    <a:pt x="45" y="580"/>
                    <a:pt x="47" y="584"/>
                    <a:pt x="50" y="587"/>
                  </a:cubicBezTo>
                  <a:cubicBezTo>
                    <a:pt x="48" y="603"/>
                    <a:pt x="52" y="619"/>
                    <a:pt x="62" y="632"/>
                  </a:cubicBezTo>
                  <a:cubicBezTo>
                    <a:pt x="75" y="649"/>
                    <a:pt x="75" y="649"/>
                    <a:pt x="75" y="649"/>
                  </a:cubicBezTo>
                  <a:cubicBezTo>
                    <a:pt x="75" y="652"/>
                    <a:pt x="75" y="654"/>
                    <a:pt x="74" y="657"/>
                  </a:cubicBezTo>
                  <a:cubicBezTo>
                    <a:pt x="74" y="667"/>
                    <a:pt x="73" y="680"/>
                    <a:pt x="74" y="694"/>
                  </a:cubicBezTo>
                  <a:cubicBezTo>
                    <a:pt x="77" y="715"/>
                    <a:pt x="85" y="732"/>
                    <a:pt x="97" y="746"/>
                  </a:cubicBezTo>
                  <a:cubicBezTo>
                    <a:pt x="114" y="764"/>
                    <a:pt x="139" y="773"/>
                    <a:pt x="169" y="773"/>
                  </a:cubicBezTo>
                  <a:cubicBezTo>
                    <a:pt x="189" y="773"/>
                    <a:pt x="212" y="769"/>
                    <a:pt x="240" y="761"/>
                  </a:cubicBezTo>
                  <a:cubicBezTo>
                    <a:pt x="241" y="779"/>
                    <a:pt x="243" y="801"/>
                    <a:pt x="244" y="830"/>
                  </a:cubicBezTo>
                  <a:cubicBezTo>
                    <a:pt x="246" y="867"/>
                    <a:pt x="276" y="896"/>
                    <a:pt x="313" y="896"/>
                  </a:cubicBezTo>
                  <a:cubicBezTo>
                    <a:pt x="618" y="896"/>
                    <a:pt x="618" y="896"/>
                    <a:pt x="618" y="896"/>
                  </a:cubicBezTo>
                  <a:cubicBezTo>
                    <a:pt x="638" y="896"/>
                    <a:pt x="658" y="887"/>
                    <a:pt x="671" y="871"/>
                  </a:cubicBezTo>
                  <a:cubicBezTo>
                    <a:pt x="684" y="855"/>
                    <a:pt x="690" y="834"/>
                    <a:pt x="686" y="814"/>
                  </a:cubicBezTo>
                  <a:cubicBezTo>
                    <a:pt x="658" y="658"/>
                    <a:pt x="658" y="658"/>
                    <a:pt x="658" y="658"/>
                  </a:cubicBezTo>
                  <a:cubicBezTo>
                    <a:pt x="657" y="650"/>
                    <a:pt x="659" y="643"/>
                    <a:pt x="664" y="637"/>
                  </a:cubicBezTo>
                  <a:cubicBezTo>
                    <a:pt x="686" y="610"/>
                    <a:pt x="712" y="578"/>
                    <a:pt x="733" y="541"/>
                  </a:cubicBezTo>
                  <a:cubicBezTo>
                    <a:pt x="756" y="501"/>
                    <a:pt x="770" y="460"/>
                    <a:pt x="777" y="417"/>
                  </a:cubicBezTo>
                  <a:cubicBezTo>
                    <a:pt x="786" y="355"/>
                    <a:pt x="784" y="298"/>
                    <a:pt x="772" y="247"/>
                  </a:cubicBezTo>
                  <a:cubicBezTo>
                    <a:pt x="759" y="198"/>
                    <a:pt x="737" y="154"/>
                    <a:pt x="706" y="118"/>
                  </a:cubicBezTo>
                  <a:close/>
                  <a:moveTo>
                    <a:pt x="729" y="410"/>
                  </a:moveTo>
                  <a:cubicBezTo>
                    <a:pt x="717" y="491"/>
                    <a:pt x="674" y="550"/>
                    <a:pt x="627" y="606"/>
                  </a:cubicBezTo>
                  <a:cubicBezTo>
                    <a:pt x="613" y="622"/>
                    <a:pt x="607" y="645"/>
                    <a:pt x="611" y="666"/>
                  </a:cubicBezTo>
                  <a:cubicBezTo>
                    <a:pt x="639" y="823"/>
                    <a:pt x="639" y="823"/>
                    <a:pt x="639" y="823"/>
                  </a:cubicBezTo>
                  <a:cubicBezTo>
                    <a:pt x="640" y="829"/>
                    <a:pt x="638" y="835"/>
                    <a:pt x="634" y="840"/>
                  </a:cubicBezTo>
                  <a:cubicBezTo>
                    <a:pt x="630" y="845"/>
                    <a:pt x="624" y="847"/>
                    <a:pt x="618" y="847"/>
                  </a:cubicBezTo>
                  <a:cubicBezTo>
                    <a:pt x="313" y="847"/>
                    <a:pt x="313" y="847"/>
                    <a:pt x="313" y="847"/>
                  </a:cubicBezTo>
                  <a:cubicBezTo>
                    <a:pt x="302" y="847"/>
                    <a:pt x="293" y="839"/>
                    <a:pt x="292" y="827"/>
                  </a:cubicBezTo>
                  <a:cubicBezTo>
                    <a:pt x="290" y="774"/>
                    <a:pt x="286" y="742"/>
                    <a:pt x="284" y="724"/>
                  </a:cubicBezTo>
                  <a:cubicBezTo>
                    <a:pt x="284" y="715"/>
                    <a:pt x="272" y="706"/>
                    <a:pt x="260" y="706"/>
                  </a:cubicBezTo>
                  <a:cubicBezTo>
                    <a:pt x="258" y="706"/>
                    <a:pt x="256" y="706"/>
                    <a:pt x="254" y="707"/>
                  </a:cubicBezTo>
                  <a:cubicBezTo>
                    <a:pt x="216" y="720"/>
                    <a:pt x="189" y="725"/>
                    <a:pt x="169" y="725"/>
                  </a:cubicBezTo>
                  <a:cubicBezTo>
                    <a:pt x="95" y="725"/>
                    <a:pt x="134" y="648"/>
                    <a:pt x="120" y="629"/>
                  </a:cubicBezTo>
                  <a:cubicBezTo>
                    <a:pt x="101" y="604"/>
                    <a:pt x="101" y="604"/>
                    <a:pt x="101" y="604"/>
                  </a:cubicBezTo>
                  <a:cubicBezTo>
                    <a:pt x="96" y="597"/>
                    <a:pt x="96" y="589"/>
                    <a:pt x="100" y="583"/>
                  </a:cubicBezTo>
                  <a:cubicBezTo>
                    <a:pt x="110" y="568"/>
                    <a:pt x="110" y="568"/>
                    <a:pt x="110" y="568"/>
                  </a:cubicBezTo>
                  <a:cubicBezTo>
                    <a:pt x="98" y="565"/>
                    <a:pt x="98" y="565"/>
                    <a:pt x="98" y="565"/>
                  </a:cubicBezTo>
                  <a:cubicBezTo>
                    <a:pt x="93" y="563"/>
                    <a:pt x="89" y="560"/>
                    <a:pt x="86" y="555"/>
                  </a:cubicBezTo>
                  <a:cubicBezTo>
                    <a:pt x="84" y="550"/>
                    <a:pt x="84" y="545"/>
                    <a:pt x="86" y="540"/>
                  </a:cubicBezTo>
                  <a:cubicBezTo>
                    <a:pt x="94" y="519"/>
                    <a:pt x="94" y="519"/>
                    <a:pt x="94" y="519"/>
                  </a:cubicBezTo>
                  <a:cubicBezTo>
                    <a:pt x="95" y="517"/>
                    <a:pt x="94" y="514"/>
                    <a:pt x="92" y="513"/>
                  </a:cubicBezTo>
                  <a:cubicBezTo>
                    <a:pt x="65" y="501"/>
                    <a:pt x="65" y="501"/>
                    <a:pt x="65" y="501"/>
                  </a:cubicBezTo>
                  <a:cubicBezTo>
                    <a:pt x="59" y="499"/>
                    <a:pt x="54" y="493"/>
                    <a:pt x="52" y="487"/>
                  </a:cubicBezTo>
                  <a:cubicBezTo>
                    <a:pt x="50" y="480"/>
                    <a:pt x="51" y="473"/>
                    <a:pt x="55" y="467"/>
                  </a:cubicBezTo>
                  <a:cubicBezTo>
                    <a:pt x="55" y="466"/>
                    <a:pt x="55" y="466"/>
                    <a:pt x="55" y="466"/>
                  </a:cubicBezTo>
                  <a:cubicBezTo>
                    <a:pt x="73" y="438"/>
                    <a:pt x="97" y="412"/>
                    <a:pt x="112" y="381"/>
                  </a:cubicBezTo>
                  <a:cubicBezTo>
                    <a:pt x="118" y="368"/>
                    <a:pt x="118" y="368"/>
                    <a:pt x="118" y="368"/>
                  </a:cubicBezTo>
                  <a:cubicBezTo>
                    <a:pt x="122" y="359"/>
                    <a:pt x="117" y="345"/>
                    <a:pt x="115" y="335"/>
                  </a:cubicBezTo>
                  <a:cubicBezTo>
                    <a:pt x="112" y="325"/>
                    <a:pt x="112" y="325"/>
                    <a:pt x="112" y="325"/>
                  </a:cubicBezTo>
                  <a:cubicBezTo>
                    <a:pt x="107" y="301"/>
                    <a:pt x="108" y="271"/>
                    <a:pt x="114" y="248"/>
                  </a:cubicBezTo>
                  <a:cubicBezTo>
                    <a:pt x="146" y="120"/>
                    <a:pt x="286" y="48"/>
                    <a:pt x="425" y="48"/>
                  </a:cubicBezTo>
                  <a:cubicBezTo>
                    <a:pt x="597" y="48"/>
                    <a:pt x="767" y="158"/>
                    <a:pt x="729"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sp>
          <p:nvSpPr>
            <p:cNvPr id="22" name="Freeform 6"/>
            <p:cNvSpPr/>
            <p:nvPr/>
          </p:nvSpPr>
          <p:spPr bwMode="auto">
            <a:xfrm>
              <a:off x="5184776" y="2062163"/>
              <a:ext cx="2085975" cy="1700213"/>
            </a:xfrm>
            <a:custGeom>
              <a:avLst/>
              <a:gdLst>
                <a:gd name="T0" fmla="*/ 367 w 554"/>
                <a:gd name="T1" fmla="*/ 21 h 452"/>
                <a:gd name="T2" fmla="*/ 325 w 554"/>
                <a:gd name="T3" fmla="*/ 5 h 452"/>
                <a:gd name="T4" fmla="*/ 298 w 554"/>
                <a:gd name="T5" fmla="*/ 11 h 452"/>
                <a:gd name="T6" fmla="*/ 267 w 554"/>
                <a:gd name="T7" fmla="*/ 0 h 452"/>
                <a:gd name="T8" fmla="*/ 243 w 554"/>
                <a:gd name="T9" fmla="*/ 7 h 452"/>
                <a:gd name="T10" fmla="*/ 223 w 554"/>
                <a:gd name="T11" fmla="*/ 5 h 452"/>
                <a:gd name="T12" fmla="*/ 168 w 554"/>
                <a:gd name="T13" fmla="*/ 24 h 452"/>
                <a:gd name="T14" fmla="*/ 163 w 554"/>
                <a:gd name="T15" fmla="*/ 24 h 452"/>
                <a:gd name="T16" fmla="*/ 96 w 554"/>
                <a:gd name="T17" fmla="*/ 54 h 452"/>
                <a:gd name="T18" fmla="*/ 38 w 554"/>
                <a:gd name="T19" fmla="*/ 123 h 452"/>
                <a:gd name="T20" fmla="*/ 15 w 554"/>
                <a:gd name="T21" fmla="*/ 156 h 452"/>
                <a:gd name="T22" fmla="*/ 15 w 554"/>
                <a:gd name="T23" fmla="*/ 161 h 452"/>
                <a:gd name="T24" fmla="*/ 0 w 554"/>
                <a:gd name="T25" fmla="*/ 210 h 452"/>
                <a:gd name="T26" fmla="*/ 39 w 554"/>
                <a:gd name="T27" fmla="*/ 282 h 452"/>
                <a:gd name="T28" fmla="*/ 103 w 554"/>
                <a:gd name="T29" fmla="*/ 327 h 452"/>
                <a:gd name="T30" fmla="*/ 135 w 554"/>
                <a:gd name="T31" fmla="*/ 319 h 452"/>
                <a:gd name="T32" fmla="*/ 177 w 554"/>
                <a:gd name="T33" fmla="*/ 344 h 452"/>
                <a:gd name="T34" fmla="*/ 260 w 554"/>
                <a:gd name="T35" fmla="*/ 403 h 452"/>
                <a:gd name="T36" fmla="*/ 296 w 554"/>
                <a:gd name="T37" fmla="*/ 395 h 452"/>
                <a:gd name="T38" fmla="*/ 391 w 554"/>
                <a:gd name="T39" fmla="*/ 452 h 452"/>
                <a:gd name="T40" fmla="*/ 492 w 554"/>
                <a:gd name="T41" fmla="*/ 382 h 452"/>
                <a:gd name="T42" fmla="*/ 549 w 554"/>
                <a:gd name="T43" fmla="*/ 287 h 452"/>
                <a:gd name="T44" fmla="*/ 547 w 554"/>
                <a:gd name="T45" fmla="*/ 267 h 452"/>
                <a:gd name="T46" fmla="*/ 554 w 554"/>
                <a:gd name="T47" fmla="*/ 235 h 452"/>
                <a:gd name="T48" fmla="*/ 536 w 554"/>
                <a:gd name="T49" fmla="*/ 185 h 452"/>
                <a:gd name="T50" fmla="*/ 537 w 554"/>
                <a:gd name="T51" fmla="*/ 174 h 452"/>
                <a:gd name="T52" fmla="*/ 493 w 554"/>
                <a:gd name="T53" fmla="*/ 106 h 452"/>
                <a:gd name="T54" fmla="*/ 367 w 554"/>
                <a:gd name="T55" fmla="*/ 2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4" h="452">
                  <a:moveTo>
                    <a:pt x="367" y="21"/>
                  </a:moveTo>
                  <a:cubicBezTo>
                    <a:pt x="356" y="11"/>
                    <a:pt x="341" y="5"/>
                    <a:pt x="325" y="5"/>
                  </a:cubicBezTo>
                  <a:cubicBezTo>
                    <a:pt x="315" y="5"/>
                    <a:pt x="306" y="7"/>
                    <a:pt x="298" y="11"/>
                  </a:cubicBezTo>
                  <a:cubicBezTo>
                    <a:pt x="289" y="4"/>
                    <a:pt x="279" y="0"/>
                    <a:pt x="267" y="0"/>
                  </a:cubicBezTo>
                  <a:cubicBezTo>
                    <a:pt x="258" y="0"/>
                    <a:pt x="250" y="3"/>
                    <a:pt x="243" y="7"/>
                  </a:cubicBezTo>
                  <a:cubicBezTo>
                    <a:pt x="237" y="5"/>
                    <a:pt x="230" y="5"/>
                    <a:pt x="223" y="5"/>
                  </a:cubicBezTo>
                  <a:cubicBezTo>
                    <a:pt x="203" y="5"/>
                    <a:pt x="183" y="12"/>
                    <a:pt x="168" y="24"/>
                  </a:cubicBezTo>
                  <a:cubicBezTo>
                    <a:pt x="166" y="24"/>
                    <a:pt x="165" y="24"/>
                    <a:pt x="163" y="24"/>
                  </a:cubicBezTo>
                  <a:cubicBezTo>
                    <a:pt x="136" y="24"/>
                    <a:pt x="112" y="36"/>
                    <a:pt x="96" y="54"/>
                  </a:cubicBezTo>
                  <a:cubicBezTo>
                    <a:pt x="63" y="60"/>
                    <a:pt x="38" y="89"/>
                    <a:pt x="38" y="123"/>
                  </a:cubicBezTo>
                  <a:cubicBezTo>
                    <a:pt x="24" y="128"/>
                    <a:pt x="15" y="141"/>
                    <a:pt x="15" y="156"/>
                  </a:cubicBezTo>
                  <a:cubicBezTo>
                    <a:pt x="15" y="158"/>
                    <a:pt x="15" y="159"/>
                    <a:pt x="15" y="161"/>
                  </a:cubicBezTo>
                  <a:cubicBezTo>
                    <a:pt x="6" y="175"/>
                    <a:pt x="0" y="192"/>
                    <a:pt x="0" y="210"/>
                  </a:cubicBezTo>
                  <a:cubicBezTo>
                    <a:pt x="0" y="240"/>
                    <a:pt x="16" y="266"/>
                    <a:pt x="39" y="282"/>
                  </a:cubicBezTo>
                  <a:cubicBezTo>
                    <a:pt x="48" y="308"/>
                    <a:pt x="74" y="327"/>
                    <a:pt x="103" y="327"/>
                  </a:cubicBezTo>
                  <a:cubicBezTo>
                    <a:pt x="115" y="327"/>
                    <a:pt x="126" y="324"/>
                    <a:pt x="135" y="319"/>
                  </a:cubicBezTo>
                  <a:cubicBezTo>
                    <a:pt x="145" y="332"/>
                    <a:pt x="160" y="341"/>
                    <a:pt x="177" y="344"/>
                  </a:cubicBezTo>
                  <a:cubicBezTo>
                    <a:pt x="189" y="378"/>
                    <a:pt x="222" y="403"/>
                    <a:pt x="260" y="403"/>
                  </a:cubicBezTo>
                  <a:cubicBezTo>
                    <a:pt x="273" y="403"/>
                    <a:pt x="285" y="400"/>
                    <a:pt x="296" y="395"/>
                  </a:cubicBezTo>
                  <a:cubicBezTo>
                    <a:pt x="314" y="429"/>
                    <a:pt x="350" y="452"/>
                    <a:pt x="391" y="452"/>
                  </a:cubicBezTo>
                  <a:cubicBezTo>
                    <a:pt x="437" y="452"/>
                    <a:pt x="477" y="423"/>
                    <a:pt x="492" y="382"/>
                  </a:cubicBezTo>
                  <a:cubicBezTo>
                    <a:pt x="526" y="364"/>
                    <a:pt x="549" y="328"/>
                    <a:pt x="549" y="287"/>
                  </a:cubicBezTo>
                  <a:cubicBezTo>
                    <a:pt x="549" y="280"/>
                    <a:pt x="548" y="274"/>
                    <a:pt x="547" y="267"/>
                  </a:cubicBezTo>
                  <a:cubicBezTo>
                    <a:pt x="552" y="257"/>
                    <a:pt x="554" y="246"/>
                    <a:pt x="554" y="235"/>
                  </a:cubicBezTo>
                  <a:cubicBezTo>
                    <a:pt x="554" y="216"/>
                    <a:pt x="547" y="199"/>
                    <a:pt x="536" y="185"/>
                  </a:cubicBezTo>
                  <a:cubicBezTo>
                    <a:pt x="536" y="182"/>
                    <a:pt x="537" y="178"/>
                    <a:pt x="537" y="174"/>
                  </a:cubicBezTo>
                  <a:cubicBezTo>
                    <a:pt x="537" y="144"/>
                    <a:pt x="519" y="118"/>
                    <a:pt x="493" y="106"/>
                  </a:cubicBezTo>
                  <a:cubicBezTo>
                    <a:pt x="472" y="57"/>
                    <a:pt x="423" y="22"/>
                    <a:pt x="36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id-ID" sz="2800" noProof="1">
                <a:latin typeface="宋体" panose="02010600030101010101" pitchFamily="2" charset="-122"/>
                <a:ea typeface="宋体" panose="02010600030101010101" pitchFamily="2" charset="-122"/>
              </a:endParaRPr>
            </a:p>
          </p:txBody>
        </p:sp>
      </p:grpSp>
      <p:sp>
        <p:nvSpPr>
          <p:cNvPr id="21515" name="文本框 81"/>
          <p:cNvSpPr txBox="1">
            <a:spLocks noChangeArrowheads="1"/>
          </p:cNvSpPr>
          <p:nvPr/>
        </p:nvSpPr>
        <p:spPr bwMode="auto">
          <a:xfrm>
            <a:off x="6840538" y="1101725"/>
            <a:ext cx="3360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2800" b="1" dirty="0">
                <a:solidFill>
                  <a:srgbClr val="DF5423"/>
                </a:solidFill>
                <a:latin typeface="宋体" panose="02010600030101010101" pitchFamily="2" charset="-122"/>
                <a:ea typeface="宋体" panose="02010600030101010101" pitchFamily="2" charset="-122"/>
              </a:rPr>
              <a:t>人生目的</a:t>
            </a:r>
            <a:r>
              <a:rPr lang="zh-CN" altLang="en-US" sz="2800" b="1" dirty="0">
                <a:solidFill>
                  <a:srgbClr val="AD0698"/>
                </a:solidFill>
                <a:latin typeface="宋体" panose="02010600030101010101" pitchFamily="2" charset="-122"/>
                <a:ea typeface="宋体" panose="02010600030101010101" pitchFamily="2" charset="-122"/>
              </a:rPr>
              <a:t>（决定）</a:t>
            </a:r>
          </a:p>
        </p:txBody>
      </p:sp>
      <p:sp>
        <p:nvSpPr>
          <p:cNvPr id="24" name="文本框 82"/>
          <p:cNvSpPr txBox="1"/>
          <p:nvPr/>
        </p:nvSpPr>
        <p:spPr>
          <a:xfrm>
            <a:off x="6789738" y="1623060"/>
            <a:ext cx="3636951" cy="523220"/>
          </a:xfrm>
          <a:prstGeom prst="rect">
            <a:avLst/>
          </a:prstGeom>
          <a:noFill/>
        </p:spPr>
        <p:txBody>
          <a:bodyPr>
            <a:spAutoFit/>
            <a:scene3d>
              <a:camera prst="orthographicFront"/>
              <a:lightRig rig="threePt" dir="t"/>
            </a:scene3d>
          </a:bodyPr>
          <a:lstStyle/>
          <a:p>
            <a:pPr fontAlgn="auto">
              <a:spcBef>
                <a:spcPts val="0"/>
              </a:spcBef>
              <a:spcAft>
                <a:spcPts val="0"/>
              </a:spcAft>
              <a:defRPr/>
            </a:pPr>
            <a:r>
              <a:rPr lang="zh-CN" altLang="en-US" sz="2800" noProof="1">
                <a:latin typeface="宋体" panose="02010600030101010101" pitchFamily="2" charset="-122"/>
                <a:ea typeface="宋体" panose="02010600030101010101" pitchFamily="2" charset="-122"/>
                <a:sym typeface="+mn-ea"/>
              </a:rPr>
              <a:t>人为什么活着</a:t>
            </a:r>
          </a:p>
        </p:txBody>
      </p:sp>
      <p:sp>
        <p:nvSpPr>
          <p:cNvPr id="21517" name="文本框 83"/>
          <p:cNvSpPr txBox="1">
            <a:spLocks noChangeArrowheads="1"/>
          </p:cNvSpPr>
          <p:nvPr/>
        </p:nvSpPr>
        <p:spPr bwMode="auto">
          <a:xfrm>
            <a:off x="6019066" y="5183544"/>
            <a:ext cx="3178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2800" b="1" dirty="0">
                <a:solidFill>
                  <a:srgbClr val="DF5423"/>
                </a:solidFill>
                <a:latin typeface="宋体" panose="02010600030101010101" pitchFamily="2" charset="-122"/>
                <a:ea typeface="宋体" panose="02010600030101010101" pitchFamily="2" charset="-122"/>
              </a:rPr>
              <a:t>人生价值</a:t>
            </a:r>
            <a:r>
              <a:rPr lang="zh-CN" altLang="en-US" sz="2800" b="1" dirty="0">
                <a:solidFill>
                  <a:srgbClr val="AD0698"/>
                </a:solidFill>
                <a:latin typeface="宋体" panose="02010600030101010101" pitchFamily="2" charset="-122"/>
                <a:ea typeface="宋体" panose="02010600030101010101" pitchFamily="2" charset="-122"/>
              </a:rPr>
              <a:t>（制约）</a:t>
            </a:r>
          </a:p>
        </p:txBody>
      </p:sp>
      <p:sp>
        <p:nvSpPr>
          <p:cNvPr id="26" name="文本框 84"/>
          <p:cNvSpPr txBox="1"/>
          <p:nvPr/>
        </p:nvSpPr>
        <p:spPr>
          <a:xfrm>
            <a:off x="5246908" y="5845885"/>
            <a:ext cx="4641530" cy="523220"/>
          </a:xfrm>
          <a:prstGeom prst="rect">
            <a:avLst/>
          </a:prstGeom>
          <a:noFill/>
        </p:spPr>
        <p:txBody>
          <a:bodyPr wrap="square">
            <a:spAutoFit/>
            <a:scene3d>
              <a:camera prst="orthographicFront"/>
              <a:lightRig rig="threePt" dir="t"/>
            </a:scene3d>
          </a:bodyPr>
          <a:lstStyle/>
          <a:p>
            <a:pPr algn="ctr" fontAlgn="auto">
              <a:spcBef>
                <a:spcPts val="0"/>
              </a:spcBef>
              <a:spcAft>
                <a:spcPts val="0"/>
              </a:spcAft>
              <a:defRPr/>
            </a:pPr>
            <a:r>
              <a:rPr lang="zh-CN" altLang="en-US" sz="2800" noProof="1">
                <a:latin typeface="宋体" panose="02010600030101010101" pitchFamily="2" charset="-122"/>
                <a:ea typeface="宋体" panose="02010600030101010101" pitchFamily="2" charset="-122"/>
                <a:sym typeface="+mn-ea"/>
              </a:rPr>
              <a:t>什么样的人生才有价值</a:t>
            </a:r>
          </a:p>
        </p:txBody>
      </p:sp>
      <p:sp>
        <p:nvSpPr>
          <p:cNvPr id="21519" name="文本框 85"/>
          <p:cNvSpPr txBox="1">
            <a:spLocks noChangeArrowheads="1"/>
          </p:cNvSpPr>
          <p:nvPr/>
        </p:nvSpPr>
        <p:spPr bwMode="auto">
          <a:xfrm>
            <a:off x="8997845" y="2931182"/>
            <a:ext cx="3097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2800" b="1" dirty="0">
                <a:solidFill>
                  <a:srgbClr val="DF5423"/>
                </a:solidFill>
                <a:latin typeface="宋体" panose="02010600030101010101" pitchFamily="2" charset="-122"/>
                <a:ea typeface="宋体" panose="02010600030101010101" pitchFamily="2" charset="-122"/>
              </a:rPr>
              <a:t>人生态度</a:t>
            </a:r>
            <a:r>
              <a:rPr lang="zh-CN" altLang="en-US" sz="2800" b="1" dirty="0">
                <a:solidFill>
                  <a:srgbClr val="AD0698"/>
                </a:solidFill>
                <a:latin typeface="宋体" panose="02010600030101010101" pitchFamily="2" charset="-122"/>
                <a:ea typeface="宋体" panose="02010600030101010101" pitchFamily="2" charset="-122"/>
              </a:rPr>
              <a:t>（影响）</a:t>
            </a:r>
          </a:p>
        </p:txBody>
      </p:sp>
      <p:sp>
        <p:nvSpPr>
          <p:cNvPr id="28" name="文本框 86"/>
          <p:cNvSpPr txBox="1"/>
          <p:nvPr/>
        </p:nvSpPr>
        <p:spPr>
          <a:xfrm>
            <a:off x="8715520" y="3624129"/>
            <a:ext cx="3488690" cy="523220"/>
          </a:xfrm>
          <a:prstGeom prst="rect">
            <a:avLst/>
          </a:prstGeom>
          <a:noFill/>
        </p:spPr>
        <p:txBody>
          <a:bodyPr wrap="square">
            <a:spAutoFit/>
            <a:scene3d>
              <a:camera prst="orthographicFront"/>
              <a:lightRig rig="threePt" dir="t"/>
            </a:scene3d>
          </a:bodyPr>
          <a:lstStyle/>
          <a:p>
            <a:pPr algn="ctr" fontAlgn="auto">
              <a:spcBef>
                <a:spcPts val="0"/>
              </a:spcBef>
              <a:spcAft>
                <a:spcPts val="0"/>
              </a:spcAft>
              <a:defRPr/>
            </a:pPr>
            <a:r>
              <a:rPr lang="zh-CN" altLang="en-US" sz="2800" noProof="1">
                <a:latin typeface="宋体" panose="02010600030101010101" pitchFamily="2" charset="-122"/>
                <a:ea typeface="宋体" panose="02010600030101010101" pitchFamily="2" charset="-122"/>
                <a:sym typeface="+mn-ea"/>
              </a:rPr>
              <a:t>人应当如何活着</a:t>
            </a:r>
          </a:p>
        </p:txBody>
      </p:sp>
      <p:sp>
        <p:nvSpPr>
          <p:cNvPr id="29" name="标题 1"/>
          <p:cNvSpPr>
            <a:spLocks noGrp="1" noChangeArrowheads="1"/>
          </p:cNvSpPr>
          <p:nvPr>
            <p:ph type="title"/>
            <p:custDataLst>
              <p:tags r:id="rId1"/>
            </p:custDataLst>
          </p:nvPr>
        </p:nvSpPr>
        <p:spPr>
          <a:xfrm>
            <a:off x="223934" y="929452"/>
            <a:ext cx="4330603" cy="730250"/>
          </a:xfrm>
        </p:spPr>
        <p:txBody>
          <a:bodyPr/>
          <a:lstStyle/>
          <a:p>
            <a:pPr algn="ctr"/>
            <a:r>
              <a:rPr lang="zh-CN" altLang="en-US" sz="3200" dirty="0">
                <a:latin typeface="黑体" panose="02010609060101010101" pitchFamily="49" charset="-122"/>
                <a:ea typeface="黑体" panose="02010609060101010101" pitchFamily="49" charset="-122"/>
              </a:rPr>
              <a:t>人生观的主要内容</a:t>
            </a:r>
          </a:p>
        </p:txBody>
      </p:sp>
      <p:grpSp>
        <p:nvGrpSpPr>
          <p:cNvPr id="30" name="组合 1"/>
          <p:cNvGrpSpPr/>
          <p:nvPr/>
        </p:nvGrpSpPr>
        <p:grpSpPr bwMode="auto">
          <a:xfrm>
            <a:off x="334963" y="906956"/>
            <a:ext cx="988220" cy="888032"/>
            <a:chOff x="833" y="671"/>
            <a:chExt cx="2170" cy="1948"/>
          </a:xfrm>
          <a:solidFill>
            <a:srgbClr val="FFC000"/>
          </a:solidFill>
        </p:grpSpPr>
        <p:sp>
          <p:nvSpPr>
            <p:cNvPr id="31" name="矩形 30"/>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32" name="直接连接符 31"/>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22</a:t>
            </a:fld>
            <a:endParaRPr lang="en-US" altLang="zh-CN"/>
          </a:p>
        </p:txBody>
      </p:sp>
      <p:sp>
        <p:nvSpPr>
          <p:cNvPr id="37" name="标题 1">
            <a:extLst>
              <a:ext uri="{FF2B5EF4-FFF2-40B4-BE49-F238E27FC236}">
                <a16:creationId xmlns:a16="http://schemas.microsoft.com/office/drawing/2014/main" id="{F25B9521-E1C4-4201-ADAD-BFDC8F481407}"/>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（二）人生观的主要内容</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文本框 8"/>
          <p:cNvSpPr txBox="1">
            <a:spLocks noChangeArrowheads="1"/>
          </p:cNvSpPr>
          <p:nvPr/>
        </p:nvSpPr>
        <p:spPr bwMode="auto">
          <a:xfrm>
            <a:off x="273522" y="1157890"/>
            <a:ext cx="76761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2800" b="1" dirty="0">
                <a:solidFill>
                  <a:srgbClr val="000000"/>
                </a:solidFill>
                <a:latin typeface="黑体" panose="02010609060101010101" pitchFamily="49" charset="-122"/>
                <a:ea typeface="黑体" panose="02010609060101010101" pitchFamily="49" charset="-122"/>
              </a:rPr>
              <a:t>人为什么活着：</a:t>
            </a:r>
            <a:r>
              <a:rPr lang="zh-CN" altLang="en-US" sz="2800" b="1" dirty="0">
                <a:latin typeface="黑体" panose="02010609060101010101" pitchFamily="49" charset="-122"/>
                <a:ea typeface="黑体" panose="02010609060101010101" pitchFamily="49" charset="-122"/>
              </a:rPr>
              <a:t>人生目的是人生观的核心</a:t>
            </a:r>
          </a:p>
        </p:txBody>
      </p:sp>
      <p:sp>
        <p:nvSpPr>
          <p:cNvPr id="102" name="矩形 101"/>
          <p:cNvSpPr/>
          <p:nvPr/>
        </p:nvSpPr>
        <p:spPr>
          <a:xfrm>
            <a:off x="380448" y="2365805"/>
            <a:ext cx="6290939" cy="3194721"/>
          </a:xfrm>
          <a:prstGeom prst="rect">
            <a:avLst/>
          </a:prstGeom>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457200" indent="-457200">
              <a:lnSpc>
                <a:spcPct val="140000"/>
              </a:lnSpc>
              <a:buFont typeface="Wingdings" panose="05000000000000000000" pitchFamily="2" charset="2"/>
              <a:buChar char="Ø"/>
            </a:pPr>
            <a:r>
              <a:rPr lang="zh-CN" altLang="en-US" sz="2400" b="1" noProof="1">
                <a:solidFill>
                  <a:srgbClr val="0D0D0D"/>
                </a:solidFill>
                <a:latin typeface="宋体" panose="02010600030101010101" pitchFamily="2" charset="-122"/>
                <a:ea typeface="宋体" panose="02010600030101010101" pitchFamily="2" charset="-122"/>
                <a:sym typeface="+mn-ea"/>
              </a:rPr>
              <a:t>人生目的</a:t>
            </a:r>
            <a:r>
              <a:rPr lang="zh-CN" altLang="en-US" sz="2400" noProof="1">
                <a:solidFill>
                  <a:srgbClr val="0D0D0D"/>
                </a:solidFill>
                <a:latin typeface="宋体" panose="02010600030101010101" pitchFamily="2" charset="-122"/>
                <a:ea typeface="宋体" panose="02010600030101010101" pitchFamily="2" charset="-122"/>
                <a:sym typeface="+mn-ea"/>
              </a:rPr>
              <a:t>是对“人为什么活着”这一人生根本问题的认识和回答，是人生观的</a:t>
            </a:r>
            <a:r>
              <a:rPr lang="zh-CN" altLang="en-US" sz="2400" i="1" noProof="1">
                <a:solidFill>
                  <a:srgbClr val="0D0D0D"/>
                </a:solidFill>
                <a:effectLst>
                  <a:outerShdw blurRad="38100" dist="38100" dir="2700000" algn="tl">
                    <a:srgbClr val="C0C0C0"/>
                  </a:outerShdw>
                </a:effectLst>
                <a:latin typeface="宋体" panose="02010600030101010101" pitchFamily="2" charset="-122"/>
                <a:ea typeface="宋体" panose="02010600030101010101" pitchFamily="2" charset="-122"/>
                <a:sym typeface="+mn-ea"/>
              </a:rPr>
              <a:t>核心</a:t>
            </a:r>
            <a:r>
              <a:rPr lang="zh-CN" altLang="en-US" sz="2400" noProof="1">
                <a:solidFill>
                  <a:srgbClr val="0D0D0D"/>
                </a:solidFill>
                <a:latin typeface="宋体" panose="02010600030101010101" pitchFamily="2" charset="-122"/>
                <a:ea typeface="宋体" panose="02010600030101010101" pitchFamily="2" charset="-122"/>
                <a:sym typeface="+mn-ea"/>
              </a:rPr>
              <a:t>，在人生实践中具有重要的作用。</a:t>
            </a:r>
            <a:endParaRPr lang="zh-CN" altLang="en-US" sz="2400" dirty="0">
              <a:latin typeface="微软雅黑" panose="020B0503020204020204" pitchFamily="34" charset="-122"/>
            </a:endParaRPr>
          </a:p>
          <a:p>
            <a:pPr marL="457200" indent="-457200">
              <a:lnSpc>
                <a:spcPct val="140000"/>
              </a:lnSpc>
              <a:buFont typeface="Wingdings" panose="05000000000000000000" pitchFamily="2" charset="2"/>
              <a:buChar char="Ø"/>
            </a:pPr>
            <a:r>
              <a:rPr altLang="en-US" sz="2400" b="1" noProof="1">
                <a:solidFill>
                  <a:srgbClr val="0D0D0D"/>
                </a:solidFill>
                <a:latin typeface="宋体" panose="02010600030101010101" pitchFamily="2" charset="-122"/>
                <a:ea typeface="宋体" panose="02010600030101010101" pitchFamily="2" charset="-122"/>
                <a:sym typeface="+mn-ea"/>
              </a:rPr>
              <a:t>人生目的</a:t>
            </a:r>
            <a:r>
              <a:rPr altLang="en-US" sz="2400" noProof="1">
                <a:solidFill>
                  <a:srgbClr val="0D0D0D"/>
                </a:solidFill>
                <a:latin typeface="宋体" panose="02010600030101010101" pitchFamily="2" charset="-122"/>
                <a:ea typeface="宋体" panose="02010600030101010101" pitchFamily="2" charset="-122"/>
                <a:sym typeface="+mn-ea"/>
              </a:rPr>
              <a:t>是指生活在一定历史条件下的人在人生实践中关于自身行为的根本指向和人生追求。</a:t>
            </a:r>
          </a:p>
        </p:txBody>
      </p:sp>
      <p:sp>
        <p:nvSpPr>
          <p:cNvPr id="2" name="灯片编号占位符 1"/>
          <p:cNvSpPr>
            <a:spLocks noGrp="1"/>
          </p:cNvSpPr>
          <p:nvPr>
            <p:ph type="sldNum" sz="quarter" idx="12"/>
          </p:nvPr>
        </p:nvSpPr>
        <p:spPr/>
        <p:txBody>
          <a:bodyPr/>
          <a:lstStyle/>
          <a:p>
            <a:pPr>
              <a:defRPr/>
            </a:pPr>
            <a:fld id="{E9C7C330-3BFF-41C6-BA13-29076AE7B181}" type="slidenum">
              <a:rPr lang="zh-CN" altLang="en-US" smtClean="0"/>
              <a:pPr>
                <a:defRPr/>
              </a:pPr>
              <a:t>23</a:t>
            </a:fld>
            <a:endParaRPr lang="en-US" altLang="zh-CN"/>
          </a:p>
        </p:txBody>
      </p:sp>
      <p:pic>
        <p:nvPicPr>
          <p:cNvPr id="10" name="图片 9"/>
          <p:cNvPicPr>
            <a:picLocks noChangeAspect="1"/>
          </p:cNvPicPr>
          <p:nvPr/>
        </p:nvPicPr>
        <p:blipFill>
          <a:blip r:embed="rId3"/>
          <a:stretch>
            <a:fillRect/>
          </a:stretch>
        </p:blipFill>
        <p:spPr>
          <a:xfrm>
            <a:off x="6755362" y="1895750"/>
            <a:ext cx="5082527" cy="4347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标题 1">
            <a:extLst>
              <a:ext uri="{FF2B5EF4-FFF2-40B4-BE49-F238E27FC236}">
                <a16:creationId xmlns:a16="http://schemas.microsoft.com/office/drawing/2014/main" id="{FEDBE421-48B3-4569-89D4-32842A3E883E}"/>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（二）人生观的主要内容</a:t>
            </a:r>
          </a:p>
        </p:txBody>
      </p:sp>
    </p:spTree>
  </p:cSld>
  <p:clrMapOvr>
    <a:masterClrMapping/>
  </p:clrMapOvr>
  <p:transition>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矩形 70"/>
          <p:cNvSpPr>
            <a:spLocks noChangeArrowheads="1"/>
          </p:cNvSpPr>
          <p:nvPr/>
        </p:nvSpPr>
        <p:spPr bwMode="auto">
          <a:xfrm>
            <a:off x="570027" y="1977306"/>
            <a:ext cx="10698163" cy="120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40000"/>
              </a:lnSpc>
            </a:pPr>
            <a:r>
              <a:rPr altLang="en-US" sz="2800" b="1" noProof="1">
                <a:solidFill>
                  <a:srgbClr val="0D0D0D"/>
                </a:solidFill>
                <a:latin typeface="宋体" panose="02010600030101010101" pitchFamily="2" charset="-122"/>
                <a:ea typeface="宋体" panose="02010600030101010101" pitchFamily="2" charset="-122"/>
              </a:rPr>
              <a:t>人生态度</a:t>
            </a:r>
            <a:r>
              <a:rPr altLang="en-US" sz="2800" noProof="1">
                <a:solidFill>
                  <a:srgbClr val="0D0D0D"/>
                </a:solidFill>
                <a:latin typeface="宋体" panose="02010600030101010101" pitchFamily="2" charset="-122"/>
                <a:ea typeface="宋体" panose="02010600030101010101" pitchFamily="2" charset="-122"/>
              </a:rPr>
              <a:t>是指人们通过生活实践形成的对人生问题的一种稳定的心理倾向和精神状态。</a:t>
            </a:r>
          </a:p>
        </p:txBody>
      </p:sp>
      <p:sp>
        <p:nvSpPr>
          <p:cNvPr id="11" name="文本框 6"/>
          <p:cNvSpPr txBox="1"/>
          <p:nvPr/>
        </p:nvSpPr>
        <p:spPr>
          <a:xfrm>
            <a:off x="5057140" y="4470400"/>
            <a:ext cx="6414770" cy="607695"/>
          </a:xfrm>
          <a:prstGeom prst="rect">
            <a:avLst/>
          </a:prstGeom>
          <a:noFill/>
        </p:spPr>
        <p:txBody>
          <a:bodyPr wrap="square">
            <a:spAutoFit/>
            <a:scene3d>
              <a:camera prst="orthographicFront"/>
              <a:lightRig rig="threePt" dir="t"/>
            </a:scene3d>
          </a:bodyPr>
          <a:lstStyle/>
          <a:p>
            <a:pPr algn="ctr">
              <a:lnSpc>
                <a:spcPct val="120000"/>
              </a:lnSpc>
              <a:defRPr/>
            </a:pPr>
            <a:r>
              <a:rPr lang="zh-CN" altLang="en-US" sz="2800" noProof="1">
                <a:solidFill>
                  <a:srgbClr val="002060"/>
                </a:solidFill>
                <a:latin typeface="宋体" panose="02010600030101010101" pitchFamily="2" charset="-122"/>
                <a:ea typeface="宋体" panose="02010600030101010101" pitchFamily="2" charset="-122"/>
                <a:cs typeface="宋体" panose="02010600030101010101" pitchFamily="2" charset="-122"/>
              </a:rPr>
              <a:t>While theres life,there is hope</a:t>
            </a:r>
            <a:r>
              <a:rPr lang="en-US" altLang="zh-CN" sz="2800" noProof="1">
                <a:solidFill>
                  <a:srgbClr val="002060"/>
                </a:solidFill>
                <a:latin typeface="宋体" panose="02010600030101010101" pitchFamily="2" charset="-122"/>
                <a:ea typeface="宋体" panose="02010600030101010101" pitchFamily="2" charset="-122"/>
                <a:cs typeface="宋体" panose="02010600030101010101" pitchFamily="2" charset="-122"/>
              </a:rPr>
              <a:t>.</a:t>
            </a:r>
          </a:p>
        </p:txBody>
      </p:sp>
      <p:sp>
        <p:nvSpPr>
          <p:cNvPr id="2" name="灯片编号占位符 1"/>
          <p:cNvSpPr>
            <a:spLocks noGrp="1"/>
          </p:cNvSpPr>
          <p:nvPr>
            <p:ph type="sldNum" sz="quarter" idx="12"/>
          </p:nvPr>
        </p:nvSpPr>
        <p:spPr/>
        <p:txBody>
          <a:bodyPr/>
          <a:lstStyle/>
          <a:p>
            <a:pPr>
              <a:defRPr/>
            </a:pPr>
            <a:fld id="{E9C7C330-3BFF-41C6-BA13-29076AE7B181}" type="slidenum">
              <a:rPr lang="zh-CN" altLang="en-US" smtClean="0"/>
              <a:pPr>
                <a:defRPr/>
              </a:pPr>
              <a:t>24</a:t>
            </a:fld>
            <a:endParaRPr lang="en-US" altLang="zh-CN"/>
          </a:p>
        </p:txBody>
      </p:sp>
      <p:sp>
        <p:nvSpPr>
          <p:cNvPr id="3" name="文本框 2"/>
          <p:cNvSpPr txBox="1"/>
          <p:nvPr/>
        </p:nvSpPr>
        <p:spPr>
          <a:xfrm>
            <a:off x="1685682" y="783690"/>
            <a:ext cx="9341672" cy="900246"/>
          </a:xfrm>
          <a:prstGeom prst="rect">
            <a:avLst/>
          </a:prstGeom>
          <a:noFill/>
        </p:spPr>
        <p:txBody>
          <a:bodyPr wrap="square">
            <a:spAutoFit/>
          </a:bodyPr>
          <a:lstStyle/>
          <a:p>
            <a:pPr>
              <a:lnSpc>
                <a:spcPct val="200000"/>
              </a:lnSpc>
            </a:pPr>
            <a:r>
              <a:rPr lang="zh-CN" altLang="en-US" sz="3000" b="1" dirty="0">
                <a:solidFill>
                  <a:srgbClr val="000000"/>
                </a:solidFill>
                <a:latin typeface="黑体" panose="02010609060101010101" pitchFamily="49" charset="-122"/>
                <a:ea typeface="黑体" panose="02010609060101010101" pitchFamily="49" charset="-122"/>
              </a:rPr>
              <a:t>人应当如何活着：</a:t>
            </a:r>
            <a:r>
              <a:rPr lang="zh-CN" altLang="en-US" sz="3200" b="1" dirty="0">
                <a:latin typeface="黑体" panose="02010609060101010101" pitchFamily="49" charset="-122"/>
                <a:ea typeface="黑体" panose="02010609060101010101" pitchFamily="49" charset="-122"/>
              </a:rPr>
              <a:t>人生态度是人生观的表现和反映</a:t>
            </a:r>
          </a:p>
        </p:txBody>
      </p:sp>
      <p:pic>
        <p:nvPicPr>
          <p:cNvPr id="4" name="图片 3" descr="C:/Users/admin/AppData/Local/Temp/picturecompress_20210825034141/output_1.pngoutput_1"/>
          <p:cNvPicPr>
            <a:picLocks noChangeAspect="1"/>
          </p:cNvPicPr>
          <p:nvPr/>
        </p:nvPicPr>
        <p:blipFill>
          <a:blip r:embed="rId3" cstate="print"/>
          <a:stretch>
            <a:fillRect/>
          </a:stretch>
        </p:blipFill>
        <p:spPr>
          <a:xfrm>
            <a:off x="1905013" y="3437890"/>
            <a:ext cx="2230120" cy="3280410"/>
          </a:xfrm>
          <a:prstGeom prst="rect">
            <a:avLst/>
          </a:prstGeom>
        </p:spPr>
      </p:pic>
      <p:sp>
        <p:nvSpPr>
          <p:cNvPr id="5" name="文本框 4"/>
          <p:cNvSpPr txBox="1"/>
          <p:nvPr/>
        </p:nvSpPr>
        <p:spPr>
          <a:xfrm>
            <a:off x="4413380" y="5371465"/>
            <a:ext cx="7657970" cy="460375"/>
          </a:xfrm>
          <a:prstGeom prst="rect">
            <a:avLst/>
          </a:prstGeom>
          <a:noFill/>
        </p:spPr>
        <p:txBody>
          <a:bodyPr wrap="square" rtlCol="0" anchor="t">
            <a:spAutoFit/>
          </a:bodyPr>
          <a:lstStyle/>
          <a:p>
            <a:r>
              <a:rPr altLang="en-US" sz="2400" dirty="0" err="1">
                <a:solidFill>
                  <a:srgbClr val="0D0D0D"/>
                </a:solidFill>
                <a:latin typeface="宋体" panose="02010600030101010101" pitchFamily="2" charset="-122"/>
                <a:ea typeface="宋体" panose="02010600030101010101" pitchFamily="2" charset="-122"/>
              </a:rPr>
              <a:t>无论命运有多坏，人总应有所作为，有生命就有希望</a:t>
            </a:r>
            <a:r>
              <a:rPr altLang="en-US" sz="2400" dirty="0">
                <a:solidFill>
                  <a:srgbClr val="0D0D0D"/>
                </a:solidFill>
                <a:latin typeface="宋体" panose="02010600030101010101" pitchFamily="2" charset="-122"/>
                <a:ea typeface="宋体" panose="02010600030101010101" pitchFamily="2" charset="-122"/>
              </a:rPr>
              <a:t>。</a:t>
            </a:r>
          </a:p>
        </p:txBody>
      </p:sp>
      <p:sp>
        <p:nvSpPr>
          <p:cNvPr id="9" name="标题 1">
            <a:extLst>
              <a:ext uri="{FF2B5EF4-FFF2-40B4-BE49-F238E27FC236}">
                <a16:creationId xmlns:a16="http://schemas.microsoft.com/office/drawing/2014/main" id="{B75E8511-0E40-4497-9743-A01C081EE198}"/>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（二）人生观的主要内容</a:t>
            </a:r>
          </a:p>
        </p:txBody>
      </p:sp>
    </p:spTree>
  </p:cSld>
  <p:clrMapOvr>
    <a:masterClrMapping/>
  </p:clrMapOvr>
  <p:transition>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矩形 101"/>
          <p:cNvSpPr>
            <a:spLocks noChangeArrowheads="1"/>
          </p:cNvSpPr>
          <p:nvPr/>
        </p:nvSpPr>
        <p:spPr bwMode="auto">
          <a:xfrm>
            <a:off x="559866" y="2298129"/>
            <a:ext cx="10698163" cy="36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457200" indent="-457200">
              <a:lnSpc>
                <a:spcPct val="140000"/>
              </a:lnSpc>
              <a:buFont typeface="Wingdings" panose="05000000000000000000" pitchFamily="2" charset="2"/>
              <a:buChar char="Ø"/>
            </a:pPr>
            <a:r>
              <a:rPr lang="zh-CN" altLang="en-US" sz="2800" dirty="0">
                <a:solidFill>
                  <a:srgbClr val="0D0D0D"/>
                </a:solidFill>
                <a:latin typeface="宋体" panose="02010600030101010101" pitchFamily="2" charset="-122"/>
                <a:ea typeface="宋体" panose="02010600030101010101" pitchFamily="2" charset="-122"/>
              </a:rPr>
              <a:t>人生价值指人的生命及其实践活动对于社会和个人所具有的作用和意义。</a:t>
            </a:r>
          </a:p>
          <a:p>
            <a:pPr marL="457200" indent="-457200">
              <a:lnSpc>
                <a:spcPct val="140000"/>
              </a:lnSpc>
              <a:buFont typeface="Wingdings" panose="05000000000000000000" pitchFamily="2" charset="2"/>
              <a:buChar char="Ø"/>
            </a:pPr>
            <a:r>
              <a:rPr lang="zh-CN" altLang="en-US" sz="2800" dirty="0">
                <a:solidFill>
                  <a:srgbClr val="0D0D0D"/>
                </a:solidFill>
                <a:latin typeface="宋体" panose="02010600030101010101" pitchFamily="2" charset="-122"/>
                <a:ea typeface="宋体" panose="02010600030101010101" pitchFamily="2" charset="-122"/>
              </a:rPr>
              <a:t>人生价值内在地包含了人生的自我价值和社会价值两个方面。人生的自我价值和社会价值，既相互区别，又密切联系、相互依存，共同构成人生价值的矛盾统一体。</a:t>
            </a:r>
            <a:endParaRPr lang="en-US" altLang="zh-CN" sz="2800" dirty="0">
              <a:solidFill>
                <a:srgbClr val="0D0D0D"/>
              </a:solidFill>
              <a:latin typeface="宋体" panose="02010600030101010101" pitchFamily="2" charset="-122"/>
              <a:ea typeface="宋体" panose="02010600030101010101" pitchFamily="2" charset="-122"/>
            </a:endParaRPr>
          </a:p>
          <a:p>
            <a:pPr marL="457200" indent="-457200">
              <a:lnSpc>
                <a:spcPct val="140000"/>
              </a:lnSpc>
              <a:buFont typeface="Wingdings" panose="05000000000000000000" pitchFamily="2" charset="2"/>
              <a:buChar char="Ø"/>
            </a:pPr>
            <a:r>
              <a:rPr lang="zh-CN" altLang="zh-CN" sz="2800" dirty="0">
                <a:solidFill>
                  <a:srgbClr val="0D0D0D"/>
                </a:solidFill>
                <a:latin typeface="宋体" panose="02010600030101010101" pitchFamily="2" charset="-122"/>
                <a:ea typeface="宋体" panose="02010600030101010101" pitchFamily="2" charset="-122"/>
              </a:rPr>
              <a:t>没有社会价值，人生的自我价值就无法存在。</a:t>
            </a:r>
            <a:endParaRPr lang="zh-CN" altLang="en-US" sz="2800" dirty="0">
              <a:solidFill>
                <a:srgbClr val="0D0D0D"/>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E9C7C330-3BFF-41C6-BA13-29076AE7B181}" type="slidenum">
              <a:rPr lang="zh-CN" altLang="en-US" smtClean="0"/>
              <a:pPr>
                <a:defRPr/>
              </a:pPr>
              <a:t>25</a:t>
            </a:fld>
            <a:endParaRPr lang="en-US" altLang="zh-CN"/>
          </a:p>
        </p:txBody>
      </p:sp>
      <p:sp>
        <p:nvSpPr>
          <p:cNvPr id="8" name="文本框 7"/>
          <p:cNvSpPr txBox="1"/>
          <p:nvPr/>
        </p:nvSpPr>
        <p:spPr>
          <a:xfrm>
            <a:off x="0" y="863519"/>
            <a:ext cx="12279086" cy="900246"/>
          </a:xfrm>
          <a:prstGeom prst="rect">
            <a:avLst/>
          </a:prstGeom>
          <a:noFill/>
        </p:spPr>
        <p:txBody>
          <a:bodyPr wrap="square">
            <a:spAutoFit/>
          </a:bodyPr>
          <a:lstStyle/>
          <a:p>
            <a:pPr>
              <a:lnSpc>
                <a:spcPct val="200000"/>
              </a:lnSpc>
            </a:pPr>
            <a:r>
              <a:rPr lang="en-US" altLang="zh-CN" sz="3000" b="1" dirty="0">
                <a:solidFill>
                  <a:srgbClr val="000000"/>
                </a:solidFill>
                <a:latin typeface="黑体" panose="02010609060101010101" pitchFamily="49" charset="-122"/>
                <a:ea typeface="黑体" panose="02010609060101010101" pitchFamily="49" charset="-122"/>
              </a:rPr>
              <a:t> </a:t>
            </a:r>
            <a:r>
              <a:rPr lang="zh-CN" altLang="en-US" sz="3000" b="1" dirty="0">
                <a:solidFill>
                  <a:srgbClr val="000000"/>
                </a:solidFill>
                <a:latin typeface="黑体" panose="02010609060101010101" pitchFamily="49" charset="-122"/>
                <a:ea typeface="黑体" panose="02010609060101010101" pitchFamily="49" charset="-122"/>
              </a:rPr>
              <a:t>什么样的人生才有价值：</a:t>
            </a:r>
            <a:r>
              <a:rPr lang="zh-CN" altLang="en-US" sz="3200" b="1" dirty="0">
                <a:latin typeface="黑体" panose="02010609060101010101" pitchFamily="49" charset="-122"/>
                <a:ea typeface="黑体" panose="02010609060101010101" pitchFamily="49" charset="-122"/>
              </a:rPr>
              <a:t>人生价值判定一个具体人生的价值和意义</a:t>
            </a:r>
          </a:p>
        </p:txBody>
      </p:sp>
      <p:sp>
        <p:nvSpPr>
          <p:cNvPr id="6" name="标题 1">
            <a:extLst>
              <a:ext uri="{FF2B5EF4-FFF2-40B4-BE49-F238E27FC236}">
                <a16:creationId xmlns:a16="http://schemas.microsoft.com/office/drawing/2014/main" id="{1C44C86E-F45C-491E-912D-47C214133477}"/>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（二）人生观的主要内容</a:t>
            </a:r>
          </a:p>
        </p:txBody>
      </p:sp>
    </p:spTree>
  </p:cSld>
  <p:clrMapOvr>
    <a:masterClrMapping/>
  </p:clrMapOvr>
  <p:transition>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13"/>
          <p:cNvSpPr txBox="1">
            <a:spLocks noChangeArrowheads="1"/>
          </p:cNvSpPr>
          <p:nvPr>
            <p:custDataLst>
              <p:tags r:id="rId1"/>
            </p:custDataLst>
          </p:nvPr>
        </p:nvSpPr>
        <p:spPr bwMode="auto">
          <a:xfrm>
            <a:off x="522288" y="604838"/>
            <a:ext cx="64833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3200" b="1" dirty="0">
              <a:solidFill>
                <a:srgbClr val="434343"/>
              </a:solidFill>
              <a:latin typeface="华文中宋" panose="02010600040101010101" charset="-122"/>
              <a:ea typeface="华文中宋" panose="02010600040101010101" charset="-122"/>
            </a:endParaRPr>
          </a:p>
        </p:txBody>
      </p:sp>
      <p:sp>
        <p:nvSpPr>
          <p:cNvPr id="7" name="文本框 99"/>
          <p:cNvSpPr txBox="1"/>
          <p:nvPr/>
        </p:nvSpPr>
        <p:spPr>
          <a:xfrm>
            <a:off x="375423" y="3007961"/>
            <a:ext cx="6957839" cy="2498761"/>
          </a:xfrm>
          <a:prstGeom prst="rect">
            <a:avLst/>
          </a:prstGeom>
          <a:noFill/>
          <a:ln w="9525">
            <a:noFill/>
          </a:ln>
        </p:spPr>
        <p:txBody>
          <a:bodyPr wrap="square">
            <a:spAutoFit/>
          </a:bodyPr>
          <a:lstStyle>
            <a:lvl1pPr indent="57658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latinLnBrk="1">
              <a:lnSpc>
                <a:spcPct val="170000"/>
              </a:lnSpc>
            </a:pPr>
            <a:r>
              <a:rPr altLang="en-US" sz="2400" noProof="1">
                <a:latin typeface="宋体" panose="02010600030101010101" pitchFamily="2" charset="-122"/>
                <a:ea typeface="宋体" panose="02010600030101010101" pitchFamily="2" charset="-122"/>
                <a:sym typeface="+mn-ea"/>
              </a:rPr>
              <a:t>人这个概念，从其外延来看，包括三个层面：人类整体、人类群体</a:t>
            </a:r>
            <a:r>
              <a:rPr lang="zh-CN" altLang="en-US" sz="2400" noProof="1">
                <a:latin typeface="宋体" panose="02010600030101010101" pitchFamily="2" charset="-122"/>
                <a:ea typeface="宋体" panose="02010600030101010101" pitchFamily="2" charset="-122"/>
                <a:sym typeface="+mn-ea"/>
              </a:rPr>
              <a:t>和人类</a:t>
            </a:r>
            <a:r>
              <a:rPr altLang="en-US" sz="2400" noProof="1">
                <a:latin typeface="宋体" panose="02010600030101010101" pitchFamily="2" charset="-122"/>
                <a:ea typeface="宋体" panose="02010600030101010101" pitchFamily="2" charset="-122"/>
                <a:sym typeface="+mn-ea"/>
              </a:rPr>
              <a:t>个体。人的价值据此也可分为人类整体的价值，人类群体的价值和人类个体的价值。</a:t>
            </a:r>
          </a:p>
        </p:txBody>
      </p:sp>
      <p:grpSp>
        <p:nvGrpSpPr>
          <p:cNvPr id="29700" name="组合 4"/>
          <p:cNvGrpSpPr/>
          <p:nvPr/>
        </p:nvGrpSpPr>
        <p:grpSpPr bwMode="auto">
          <a:xfrm>
            <a:off x="7579495" y="2203079"/>
            <a:ext cx="3883025" cy="4278684"/>
            <a:chOff x="1390" y="2141"/>
            <a:chExt cx="7381" cy="8128"/>
          </a:xfrm>
        </p:grpSpPr>
        <p:grpSp>
          <p:nvGrpSpPr>
            <p:cNvPr id="29701" name="组合 2"/>
            <p:cNvGrpSpPr/>
            <p:nvPr/>
          </p:nvGrpSpPr>
          <p:grpSpPr bwMode="auto">
            <a:xfrm>
              <a:off x="1390" y="2141"/>
              <a:ext cx="7381" cy="7109"/>
              <a:chOff x="395" y="1451"/>
              <a:chExt cx="8070" cy="7898"/>
            </a:xfrm>
          </p:grpSpPr>
          <p:sp>
            <p:nvSpPr>
              <p:cNvPr id="12" name="椭圆 11"/>
              <p:cNvSpPr/>
              <p:nvPr/>
            </p:nvSpPr>
            <p:spPr>
              <a:xfrm>
                <a:off x="395" y="1451"/>
                <a:ext cx="8070" cy="7897"/>
              </a:xfrm>
              <a:prstGeom prst="ellipse">
                <a:avLst/>
              </a:prstGeom>
              <a:solidFill>
                <a:srgbClr val="D94C3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pic>
            <p:nvPicPr>
              <p:cNvPr id="29704" name="图片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 y="2097"/>
                <a:ext cx="6965" cy="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02" name="文本框 3"/>
            <p:cNvSpPr txBox="1">
              <a:spLocks noChangeArrowheads="1"/>
            </p:cNvSpPr>
            <p:nvPr/>
          </p:nvSpPr>
          <p:spPr bwMode="auto">
            <a:xfrm>
              <a:off x="2093" y="9392"/>
              <a:ext cx="6678" cy="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2400" b="1" dirty="0">
                  <a:solidFill>
                    <a:srgbClr val="002060"/>
                  </a:solidFill>
                  <a:latin typeface="华文中宋" panose="02010600040101010101" charset="-122"/>
                  <a:ea typeface="华文中宋" panose="02010600040101010101" charset="-122"/>
                </a:rPr>
                <a:t>人的价值及其关系</a:t>
              </a:r>
            </a:p>
          </p:txBody>
        </p:sp>
      </p:grpSp>
      <p:sp>
        <p:nvSpPr>
          <p:cNvPr id="9" name="标题 1"/>
          <p:cNvSpPr txBox="1">
            <a:spLocks noChangeArrowheads="1"/>
          </p:cNvSpPr>
          <p:nvPr>
            <p:custDataLst>
              <p:tags r:id="rId2"/>
            </p:custDataLst>
          </p:nvPr>
        </p:nvSpPr>
        <p:spPr>
          <a:xfrm>
            <a:off x="129189" y="877668"/>
            <a:ext cx="11869978" cy="1393377"/>
          </a:xfrm>
          <a:prstGeom prst="rect">
            <a:avLst/>
          </a:prstGeom>
        </p:spPr>
        <p:txBody>
          <a:bodyPr/>
          <a:lstStyle>
            <a:lvl1pPr algn="l" rtl="0" eaLnBrk="0" fontAlgn="base" hangingPunct="0">
              <a:spcBef>
                <a:spcPct val="0"/>
              </a:spcBef>
              <a:spcAft>
                <a:spcPct val="0"/>
              </a:spcAft>
              <a:defRPr sz="48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800" b="1">
                <a:solidFill>
                  <a:schemeClr val="tx1"/>
                </a:solidFill>
                <a:latin typeface="微软雅黑" panose="020B0503020204020204" pitchFamily="34" charset="-122"/>
                <a:ea typeface="微软雅黑" panose="020B0503020204020204" pitchFamily="34" charset="-122"/>
              </a:defRPr>
            </a:lvl5pPr>
            <a:lvl6pPr marL="6096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eaLnBrk="1" fontAlgn="base" hangingPunct="1">
              <a:spcBef>
                <a:spcPct val="0"/>
              </a:spcBef>
              <a:spcAft>
                <a:spcPct val="0"/>
              </a:spcAft>
              <a:defRPr sz="5865">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zh-CN" sz="2800"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个体的人生活动不仅具有满足自我需要的价值属性，还必然地包含着满足社会需要的价值属性。</a:t>
            </a:r>
            <a:endParaRPr lang="zh-CN" altLang="en-US" sz="2800" dirty="0">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E9C7C330-3BFF-41C6-BA13-29076AE7B181}" type="slidenum">
              <a:rPr lang="zh-CN" altLang="en-US" smtClean="0"/>
              <a:pPr>
                <a:defRPr/>
              </a:pPr>
              <a:t>26</a:t>
            </a:fld>
            <a:endParaRPr lang="en-US" altLang="zh-CN"/>
          </a:p>
        </p:txBody>
      </p:sp>
      <p:sp>
        <p:nvSpPr>
          <p:cNvPr id="13" name="标题 1">
            <a:extLst>
              <a:ext uri="{FF2B5EF4-FFF2-40B4-BE49-F238E27FC236}">
                <a16:creationId xmlns:a16="http://schemas.microsoft.com/office/drawing/2014/main" id="{5732AB9C-8E75-4A7F-A296-42FD5770EB40}"/>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（二）人生观的主要内容</a:t>
            </a:r>
          </a:p>
        </p:txBody>
      </p:sp>
    </p:spTree>
  </p:cSld>
  <p:clrMapOvr>
    <a:masterClrMapping/>
  </p:clrMapOvr>
  <p:transition>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Text Box 32"/>
          <p:cNvSpPr txBox="1">
            <a:spLocks noChangeArrowheads="1"/>
          </p:cNvSpPr>
          <p:nvPr/>
        </p:nvSpPr>
        <p:spPr bwMode="auto">
          <a:xfrm>
            <a:off x="804388" y="5517646"/>
            <a:ext cx="1032333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spcBef>
                <a:spcPct val="50000"/>
              </a:spcBef>
              <a:buClr>
                <a:srgbClr val="3333CC"/>
              </a:buClr>
              <a:buFont typeface="Arial" panose="020B0604020202020204" pitchFamily="34" charset="0"/>
              <a:buNone/>
            </a:pPr>
            <a:r>
              <a:rPr lang="zh-CN" altLang="en-US" sz="2400" dirty="0">
                <a:latin typeface="楷体" panose="02010609060101010101" pitchFamily="49" charset="-122"/>
                <a:ea typeface="楷体" panose="02010609060101010101" pitchFamily="49" charset="-122"/>
              </a:rPr>
              <a:t>所谓“迷则为凡，悟则为圣”，就是指做圣人的容易，人人可为圣贤，其原因亦在于此。            </a:t>
            </a:r>
            <a:r>
              <a:rPr lang="en-US" altLang="zh-CN" sz="2400" dirty="0">
                <a:solidFill>
                  <a:srgbClr val="692AA2"/>
                </a:solidFill>
                <a:latin typeface="宋体" panose="02010600030101010101" pitchFamily="2" charset="-122"/>
                <a:ea typeface="宋体" panose="02010600030101010101" pitchFamily="2" charset="-122"/>
              </a:rPr>
              <a:t>——</a:t>
            </a:r>
            <a:r>
              <a:rPr lang="zh-CN" altLang="en-US" sz="2400" dirty="0">
                <a:solidFill>
                  <a:srgbClr val="692AA2"/>
                </a:solidFill>
                <a:latin typeface="宋体" panose="02010600030101010101" pitchFamily="2" charset="-122"/>
                <a:ea typeface="宋体" panose="02010600030101010101" pitchFamily="2" charset="-122"/>
              </a:rPr>
              <a:t>冯友兰</a:t>
            </a:r>
            <a:r>
              <a:rPr lang="en-US" altLang="zh-CN" sz="2400" dirty="0">
                <a:solidFill>
                  <a:srgbClr val="692AA2"/>
                </a:solidFill>
                <a:latin typeface="宋体" panose="02010600030101010101" pitchFamily="2" charset="-122"/>
                <a:ea typeface="宋体" panose="02010600030101010101" pitchFamily="2" charset="-122"/>
              </a:rPr>
              <a:t>《</a:t>
            </a:r>
            <a:r>
              <a:rPr lang="zh-CN" altLang="en-US" sz="2400" dirty="0">
                <a:solidFill>
                  <a:srgbClr val="692AA2"/>
                </a:solidFill>
                <a:latin typeface="宋体" panose="02010600030101010101" pitchFamily="2" charset="-122"/>
                <a:ea typeface="宋体" panose="02010600030101010101" pitchFamily="2" charset="-122"/>
              </a:rPr>
              <a:t>理想人生</a:t>
            </a:r>
            <a:r>
              <a:rPr lang="en-US" altLang="zh-CN" sz="2400" dirty="0">
                <a:solidFill>
                  <a:srgbClr val="692AA2"/>
                </a:solidFill>
                <a:latin typeface="宋体" panose="02010600030101010101" pitchFamily="2" charset="-122"/>
                <a:ea typeface="宋体" panose="02010600030101010101" pitchFamily="2" charset="-122"/>
              </a:rPr>
              <a:t>》</a:t>
            </a:r>
          </a:p>
        </p:txBody>
      </p:sp>
      <p:sp>
        <p:nvSpPr>
          <p:cNvPr id="31753" name="Text Box 36"/>
          <p:cNvSpPr txBox="1">
            <a:spLocks noChangeArrowheads="1"/>
          </p:cNvSpPr>
          <p:nvPr/>
        </p:nvSpPr>
        <p:spPr bwMode="auto">
          <a:xfrm>
            <a:off x="2085974" y="470227"/>
            <a:ext cx="5482507" cy="553998"/>
          </a:xfrm>
          <a:prstGeom prst="rect">
            <a:avLst/>
          </a:prstGeom>
          <a:noFill/>
          <a:ln>
            <a:noFill/>
          </a:ln>
          <a:effectLst/>
          <a:extLst>
            <a:ext uri="{909E8E84-426E-40DD-AFC4-6F175D3DCCD1}">
              <a14:hiddenFill xmlns:a14="http://schemas.microsoft.com/office/drawing/2010/main">
                <a:solidFill>
                  <a:schemeClr val="accent2">
                    <a:alpha val="54901"/>
                  </a:schemeClr>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spcBef>
                <a:spcPct val="50000"/>
              </a:spcBef>
              <a:buFont typeface="Arial" panose="020B0604020202020204" pitchFamily="34" charset="0"/>
              <a:buNone/>
            </a:pPr>
            <a:r>
              <a:rPr lang="zh-CN" altLang="en-US" sz="3000" b="1" dirty="0">
                <a:latin typeface="黑体" panose="02010609060101010101" pitchFamily="49" charset="-122"/>
                <a:ea typeface="黑体" panose="02010609060101010101" pitchFamily="49" charset="-122"/>
              </a:rPr>
              <a:t>冯友兰：人生的境界</a:t>
            </a:r>
          </a:p>
        </p:txBody>
      </p:sp>
      <p:grpSp>
        <p:nvGrpSpPr>
          <p:cNvPr id="3" name="组合 2"/>
          <p:cNvGrpSpPr/>
          <p:nvPr/>
        </p:nvGrpSpPr>
        <p:grpSpPr>
          <a:xfrm>
            <a:off x="650875" y="1222817"/>
            <a:ext cx="11541125" cy="3933968"/>
            <a:chOff x="650875" y="1497013"/>
            <a:chExt cx="11541125" cy="3962400"/>
          </a:xfrm>
        </p:grpSpPr>
        <p:grpSp>
          <p:nvGrpSpPr>
            <p:cNvPr id="31747" name="Group 2"/>
            <p:cNvGrpSpPr/>
            <p:nvPr/>
          </p:nvGrpSpPr>
          <p:grpSpPr bwMode="auto">
            <a:xfrm>
              <a:off x="650875" y="1497013"/>
              <a:ext cx="11541125" cy="3962400"/>
              <a:chOff x="550" y="1434"/>
              <a:chExt cx="4752" cy="2112"/>
            </a:xfrm>
          </p:grpSpPr>
          <p:sp>
            <p:nvSpPr>
              <p:cNvPr id="78" name="Line 3"/>
              <p:cNvSpPr>
                <a:spLocks noChangeShapeType="1"/>
              </p:cNvSpPr>
              <p:nvPr/>
            </p:nvSpPr>
            <p:spPr bwMode="gray">
              <a:xfrm flipH="1">
                <a:off x="550" y="3541"/>
                <a:ext cx="1044" cy="1"/>
              </a:xfrm>
              <a:prstGeom prst="line">
                <a:avLst/>
              </a:prstGeom>
              <a:noFill/>
              <a:ln w="9525">
                <a:solidFill>
                  <a:srgbClr val="2B4D8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79" name="Line 4"/>
              <p:cNvSpPr>
                <a:spLocks noChangeShapeType="1"/>
              </p:cNvSpPr>
              <p:nvPr/>
            </p:nvSpPr>
            <p:spPr bwMode="gray">
              <a:xfrm flipH="1">
                <a:off x="550" y="3013"/>
                <a:ext cx="1536" cy="0"/>
              </a:xfrm>
              <a:prstGeom prst="line">
                <a:avLst/>
              </a:prstGeom>
              <a:noFill/>
              <a:ln w="9525">
                <a:solidFill>
                  <a:srgbClr val="2B4D8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80" name="Line 5"/>
              <p:cNvSpPr>
                <a:spLocks noChangeShapeType="1"/>
              </p:cNvSpPr>
              <p:nvPr/>
            </p:nvSpPr>
            <p:spPr bwMode="gray">
              <a:xfrm flipH="1">
                <a:off x="550" y="2490"/>
                <a:ext cx="2112" cy="0"/>
              </a:xfrm>
              <a:prstGeom prst="line">
                <a:avLst/>
              </a:prstGeom>
              <a:noFill/>
              <a:ln w="9525">
                <a:solidFill>
                  <a:srgbClr val="2B4D8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81" name="Line 6"/>
              <p:cNvSpPr>
                <a:spLocks noChangeShapeType="1"/>
              </p:cNvSpPr>
              <p:nvPr/>
            </p:nvSpPr>
            <p:spPr bwMode="gray">
              <a:xfrm flipH="1">
                <a:off x="550" y="1968"/>
                <a:ext cx="2624" cy="0"/>
              </a:xfrm>
              <a:prstGeom prst="line">
                <a:avLst/>
              </a:prstGeom>
              <a:noFill/>
              <a:ln w="9525">
                <a:solidFill>
                  <a:srgbClr val="2B4D8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82" name="Line 7"/>
              <p:cNvSpPr>
                <a:spLocks noChangeShapeType="1"/>
              </p:cNvSpPr>
              <p:nvPr/>
            </p:nvSpPr>
            <p:spPr bwMode="gray">
              <a:xfrm flipH="1" flipV="1">
                <a:off x="550" y="1438"/>
                <a:ext cx="3171" cy="0"/>
              </a:xfrm>
              <a:prstGeom prst="line">
                <a:avLst/>
              </a:prstGeom>
              <a:noFill/>
              <a:ln w="9525">
                <a:solidFill>
                  <a:srgbClr val="2B4D8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83" name="Line 8"/>
              <p:cNvSpPr>
                <a:spLocks noChangeShapeType="1"/>
              </p:cNvSpPr>
              <p:nvPr/>
            </p:nvSpPr>
            <p:spPr bwMode="gray">
              <a:xfrm>
                <a:off x="646" y="1434"/>
                <a:ext cx="0" cy="549"/>
              </a:xfrm>
              <a:prstGeom prst="line">
                <a:avLst/>
              </a:prstGeom>
              <a:noFill/>
              <a:ln w="9525">
                <a:solidFill>
                  <a:srgbClr val="2B4D8A"/>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84" name="Line 9"/>
              <p:cNvSpPr>
                <a:spLocks noChangeShapeType="1"/>
              </p:cNvSpPr>
              <p:nvPr/>
            </p:nvSpPr>
            <p:spPr bwMode="gray">
              <a:xfrm>
                <a:off x="646" y="1983"/>
                <a:ext cx="0" cy="514"/>
              </a:xfrm>
              <a:prstGeom prst="line">
                <a:avLst/>
              </a:prstGeom>
              <a:noFill/>
              <a:ln w="9525">
                <a:solidFill>
                  <a:srgbClr val="2B4D8A"/>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85" name="Line 10"/>
              <p:cNvSpPr>
                <a:spLocks noChangeShapeType="1"/>
              </p:cNvSpPr>
              <p:nvPr/>
            </p:nvSpPr>
            <p:spPr bwMode="gray">
              <a:xfrm>
                <a:off x="646" y="2498"/>
                <a:ext cx="0" cy="514"/>
              </a:xfrm>
              <a:prstGeom prst="line">
                <a:avLst/>
              </a:prstGeom>
              <a:noFill/>
              <a:ln w="9525">
                <a:solidFill>
                  <a:srgbClr val="2B4D8A"/>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86" name="Line 11"/>
              <p:cNvSpPr>
                <a:spLocks noChangeShapeType="1"/>
              </p:cNvSpPr>
              <p:nvPr/>
            </p:nvSpPr>
            <p:spPr bwMode="gray">
              <a:xfrm>
                <a:off x="646" y="3013"/>
                <a:ext cx="0" cy="514"/>
              </a:xfrm>
              <a:prstGeom prst="line">
                <a:avLst/>
              </a:prstGeom>
              <a:noFill/>
              <a:ln w="9525">
                <a:solidFill>
                  <a:srgbClr val="2B4D8A"/>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87" name="Text Box 12"/>
              <p:cNvSpPr txBox="1">
                <a:spLocks noChangeArrowheads="1"/>
              </p:cNvSpPr>
              <p:nvPr/>
            </p:nvSpPr>
            <p:spPr bwMode="gray">
              <a:xfrm>
                <a:off x="742" y="1606"/>
                <a:ext cx="109"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buFont typeface="Arial" panose="020B0604020202020204" pitchFamily="34" charset="0"/>
                  <a:buNone/>
                  <a:defRPr/>
                </a:pPr>
                <a:endParaRPr lang="zh-CN" altLang="en-US" sz="2800" b="1" kern="0">
                  <a:solidFill>
                    <a:srgbClr val="2B4D8A"/>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88" name="Text Box 13"/>
              <p:cNvSpPr txBox="1">
                <a:spLocks noChangeArrowheads="1"/>
              </p:cNvSpPr>
              <p:nvPr/>
            </p:nvSpPr>
            <p:spPr bwMode="gray">
              <a:xfrm>
                <a:off x="742" y="2114"/>
                <a:ext cx="109"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buFont typeface="Arial" panose="020B0604020202020204" pitchFamily="34" charset="0"/>
                  <a:buNone/>
                  <a:defRPr/>
                </a:pPr>
                <a:endParaRPr lang="zh-CN" altLang="en-US" sz="2800" b="1" kern="0">
                  <a:solidFill>
                    <a:srgbClr val="2B4D8A"/>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89" name="Text Box 14"/>
              <p:cNvSpPr txBox="1">
                <a:spLocks noChangeArrowheads="1"/>
              </p:cNvSpPr>
              <p:nvPr/>
            </p:nvSpPr>
            <p:spPr bwMode="gray">
              <a:xfrm>
                <a:off x="742" y="2630"/>
                <a:ext cx="109"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buFont typeface="Arial" panose="020B0604020202020204" pitchFamily="34" charset="0"/>
                  <a:buNone/>
                  <a:defRPr/>
                </a:pPr>
                <a:endParaRPr lang="zh-CN" altLang="en-US" sz="2800" b="1" kern="0">
                  <a:solidFill>
                    <a:srgbClr val="CC00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90" name="Text Box 15"/>
              <p:cNvSpPr txBox="1">
                <a:spLocks noChangeArrowheads="1"/>
              </p:cNvSpPr>
              <p:nvPr/>
            </p:nvSpPr>
            <p:spPr bwMode="gray">
              <a:xfrm>
                <a:off x="742" y="3165"/>
                <a:ext cx="109"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buFont typeface="Arial" panose="020B0604020202020204" pitchFamily="34" charset="0"/>
                  <a:buNone/>
                  <a:defRPr/>
                </a:pPr>
                <a:endParaRPr lang="zh-CN" altLang="en-US" sz="2800" b="1" kern="0">
                  <a:solidFill>
                    <a:srgbClr val="CC00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31769" name="Group 16"/>
              <p:cNvGrpSpPr/>
              <p:nvPr/>
            </p:nvGrpSpPr>
            <p:grpSpPr bwMode="auto">
              <a:xfrm>
                <a:off x="1632" y="1440"/>
                <a:ext cx="3670" cy="2106"/>
                <a:chOff x="1514" y="1446"/>
                <a:chExt cx="3670" cy="2106"/>
              </a:xfrm>
            </p:grpSpPr>
            <p:sp>
              <p:nvSpPr>
                <p:cNvPr id="92" name="Freeform 17"/>
                <p:cNvSpPr/>
                <p:nvPr/>
              </p:nvSpPr>
              <p:spPr bwMode="gray">
                <a:xfrm>
                  <a:off x="4817" y="14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rgbClr val="5B9BD5">
                        <a:gamma/>
                        <a:shade val="46275"/>
                        <a:invGamma/>
                      </a:srgbClr>
                    </a:gs>
                    <a:gs pos="50000">
                      <a:srgbClr val="5B9BD5"/>
                    </a:gs>
                    <a:gs pos="100000">
                      <a:srgbClr val="5B9BD5">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93" name="Freeform 18"/>
                <p:cNvSpPr/>
                <p:nvPr/>
              </p:nvSpPr>
              <p:spPr bwMode="gray">
                <a:xfrm>
                  <a:off x="3078" y="1446"/>
                  <a:ext cx="2106" cy="341"/>
                </a:xfrm>
                <a:custGeom>
                  <a:avLst/>
                  <a:gdLst>
                    <a:gd name="T0" fmla="*/ 1743 w 1786"/>
                    <a:gd name="T1" fmla="*/ 341 h 284"/>
                    <a:gd name="T2" fmla="*/ 0 w 1786"/>
                    <a:gd name="T3" fmla="*/ 341 h 284"/>
                    <a:gd name="T4" fmla="*/ 526 w 1786"/>
                    <a:gd name="T5" fmla="*/ 0 h 284"/>
                    <a:gd name="T6" fmla="*/ 2106 w 1786"/>
                    <a:gd name="T7" fmla="*/ 0 h 284"/>
                    <a:gd name="T8" fmla="*/ 1743 w 1786"/>
                    <a:gd name="T9" fmla="*/ 341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6" h="284">
                      <a:moveTo>
                        <a:pt x="1478" y="284"/>
                      </a:moveTo>
                      <a:lnTo>
                        <a:pt x="0" y="284"/>
                      </a:lnTo>
                      <a:lnTo>
                        <a:pt x="446" y="0"/>
                      </a:lnTo>
                      <a:lnTo>
                        <a:pt x="1786" y="0"/>
                      </a:lnTo>
                      <a:lnTo>
                        <a:pt x="1478" y="284"/>
                      </a:lnTo>
                      <a:close/>
                    </a:path>
                  </a:pathLst>
                </a:custGeom>
                <a:solidFill>
                  <a:srgbClr val="5B9BD5"/>
                </a:solidFill>
                <a:ln>
                  <a:noFill/>
                </a:ln>
                <a:extLst>
                  <a:ext uri="{91240B29-F687-4F45-9708-019B960494DF}">
                    <a14:hiddenLine xmlns:a14="http://schemas.microsoft.com/office/drawing/2010/main" w="0">
                      <a:solidFill>
                        <a:srgbClr val="808080"/>
                      </a:solidFill>
                      <a:prstDash val="solid"/>
                      <a:round/>
                    </a14:hiddenLine>
                  </a:ext>
                </a:extLst>
              </p:spPr>
              <p:txBody>
                <a:bodyP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94" name="Freeform 19"/>
                <p:cNvSpPr/>
                <p:nvPr/>
              </p:nvSpPr>
              <p:spPr bwMode="gray">
                <a:xfrm>
                  <a:off x="4452" y="1970"/>
                  <a:ext cx="363" cy="531"/>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rgbClr val="0563C1">
                        <a:gamma/>
                        <a:shade val="46275"/>
                        <a:invGamma/>
                      </a:srgbClr>
                    </a:gs>
                    <a:gs pos="50000">
                      <a:srgbClr val="0563C1"/>
                    </a:gs>
                    <a:gs pos="100000">
                      <a:srgbClr val="0563C1">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95" name="Freeform 20"/>
                <p:cNvSpPr/>
                <p:nvPr/>
              </p:nvSpPr>
              <p:spPr bwMode="gray">
                <a:xfrm>
                  <a:off x="2555" y="1970"/>
                  <a:ext cx="2264" cy="340"/>
                </a:xfrm>
                <a:custGeom>
                  <a:avLst/>
                  <a:gdLst>
                    <a:gd name="T0" fmla="*/ 1901 w 1920"/>
                    <a:gd name="T1" fmla="*/ 340 h 284"/>
                    <a:gd name="T2" fmla="*/ 0 w 1920"/>
                    <a:gd name="T3" fmla="*/ 340 h 284"/>
                    <a:gd name="T4" fmla="*/ 526 w 1920"/>
                    <a:gd name="T5" fmla="*/ 0 h 284"/>
                    <a:gd name="T6" fmla="*/ 2264 w 1920"/>
                    <a:gd name="T7" fmla="*/ 0 h 284"/>
                    <a:gd name="T8" fmla="*/ 1901 w 1920"/>
                    <a:gd name="T9" fmla="*/ 34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0" h="284">
                      <a:moveTo>
                        <a:pt x="1612" y="284"/>
                      </a:moveTo>
                      <a:lnTo>
                        <a:pt x="0" y="284"/>
                      </a:lnTo>
                      <a:lnTo>
                        <a:pt x="446" y="0"/>
                      </a:lnTo>
                      <a:lnTo>
                        <a:pt x="1920" y="0"/>
                      </a:lnTo>
                      <a:lnTo>
                        <a:pt x="1612" y="284"/>
                      </a:lnTo>
                      <a:close/>
                    </a:path>
                  </a:pathLst>
                </a:custGeom>
                <a:solidFill>
                  <a:srgbClr val="0563C1"/>
                </a:solidFill>
                <a:ln>
                  <a:noFill/>
                </a:ln>
                <a:extLst>
                  <a:ext uri="{91240B29-F687-4F45-9708-019B960494DF}">
                    <a14:hiddenLine xmlns:a14="http://schemas.microsoft.com/office/drawing/2010/main" w="0">
                      <a:solidFill>
                        <a:srgbClr val="808080"/>
                      </a:solidFill>
                      <a:prstDash val="solid"/>
                      <a:round/>
                    </a14:hiddenLine>
                  </a:ext>
                </a:extLst>
              </p:spPr>
              <p:txBody>
                <a:bodyP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96" name="Freeform 21"/>
                <p:cNvSpPr/>
                <p:nvPr/>
              </p:nvSpPr>
              <p:spPr bwMode="gray">
                <a:xfrm>
                  <a:off x="4087" y="2494"/>
                  <a:ext cx="361" cy="531"/>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rgbClr val="954F72">
                        <a:gamma/>
                        <a:shade val="46275"/>
                        <a:invGamma/>
                      </a:srgbClr>
                    </a:gs>
                    <a:gs pos="50000">
                      <a:srgbClr val="954F72"/>
                    </a:gs>
                    <a:gs pos="100000">
                      <a:srgbClr val="954F72">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97" name="Freeform 22"/>
                <p:cNvSpPr/>
                <p:nvPr/>
              </p:nvSpPr>
              <p:spPr bwMode="gray">
                <a:xfrm>
                  <a:off x="3722" y="3019"/>
                  <a:ext cx="364" cy="53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rgbClr val="2F5597">
                        <a:gamma/>
                        <a:shade val="46275"/>
                        <a:invGamma/>
                      </a:srgbClr>
                    </a:gs>
                    <a:gs pos="50000">
                      <a:srgbClr val="2F5597"/>
                    </a:gs>
                    <a:gs pos="100000">
                      <a:srgbClr val="2F5597">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98" name="Freeform 23"/>
                <p:cNvSpPr/>
                <p:nvPr/>
              </p:nvSpPr>
              <p:spPr bwMode="gray">
                <a:xfrm>
                  <a:off x="1515" y="3022"/>
                  <a:ext cx="2571" cy="338"/>
                </a:xfrm>
                <a:custGeom>
                  <a:avLst/>
                  <a:gdLst>
                    <a:gd name="T0" fmla="*/ 2208 w 2180"/>
                    <a:gd name="T1" fmla="*/ 340 h 284"/>
                    <a:gd name="T2" fmla="*/ 0 w 2180"/>
                    <a:gd name="T3" fmla="*/ 340 h 284"/>
                    <a:gd name="T4" fmla="*/ 526 w 2180"/>
                    <a:gd name="T5" fmla="*/ 0 h 284"/>
                    <a:gd name="T6" fmla="*/ 2571 w 2180"/>
                    <a:gd name="T7" fmla="*/ 0 h 284"/>
                    <a:gd name="T8" fmla="*/ 2208 w 2180"/>
                    <a:gd name="T9" fmla="*/ 34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0" h="284">
                      <a:moveTo>
                        <a:pt x="1872" y="284"/>
                      </a:moveTo>
                      <a:lnTo>
                        <a:pt x="0" y="284"/>
                      </a:lnTo>
                      <a:lnTo>
                        <a:pt x="446" y="0"/>
                      </a:lnTo>
                      <a:lnTo>
                        <a:pt x="2180" y="0"/>
                      </a:lnTo>
                      <a:lnTo>
                        <a:pt x="1872" y="284"/>
                      </a:lnTo>
                      <a:close/>
                    </a:path>
                  </a:pathLst>
                </a:custGeom>
                <a:solidFill>
                  <a:srgbClr val="2F5597"/>
                </a:solidFill>
                <a:ln>
                  <a:noFill/>
                </a:ln>
                <a:extLst>
                  <a:ext uri="{91240B29-F687-4F45-9708-019B960494DF}">
                    <a14:hiddenLine xmlns:a14="http://schemas.microsoft.com/office/drawing/2010/main" w="0">
                      <a:solidFill>
                        <a:srgbClr val="808080"/>
                      </a:solidFill>
                      <a:prstDash val="solid"/>
                      <a:round/>
                    </a14:hiddenLine>
                  </a:ext>
                </a:extLst>
              </p:spPr>
              <p:txBody>
                <a:bodyP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99" name="Freeform 24"/>
                <p:cNvSpPr/>
                <p:nvPr/>
              </p:nvSpPr>
              <p:spPr bwMode="gray">
                <a:xfrm>
                  <a:off x="1888" y="1543"/>
                  <a:ext cx="1158" cy="1715"/>
                </a:xfrm>
                <a:custGeom>
                  <a:avLst/>
                  <a:gdLst>
                    <a:gd name="T0" fmla="*/ 8 w 1824"/>
                    <a:gd name="T1" fmla="*/ 1596 h 2648"/>
                    <a:gd name="T2" fmla="*/ 36 w 1824"/>
                    <a:gd name="T3" fmla="*/ 1373 h 2648"/>
                    <a:gd name="T4" fmla="*/ 79 w 1824"/>
                    <a:gd name="T5" fmla="*/ 1171 h 2648"/>
                    <a:gd name="T6" fmla="*/ 135 w 1824"/>
                    <a:gd name="T7" fmla="*/ 987 h 2648"/>
                    <a:gd name="T8" fmla="*/ 201 w 1824"/>
                    <a:gd name="T9" fmla="*/ 823 h 2648"/>
                    <a:gd name="T10" fmla="*/ 273 w 1824"/>
                    <a:gd name="T11" fmla="*/ 676 h 2648"/>
                    <a:gd name="T12" fmla="*/ 349 w 1824"/>
                    <a:gd name="T13" fmla="*/ 548 h 2648"/>
                    <a:gd name="T14" fmla="*/ 427 w 1824"/>
                    <a:gd name="T15" fmla="*/ 437 h 2648"/>
                    <a:gd name="T16" fmla="*/ 503 w 1824"/>
                    <a:gd name="T17" fmla="*/ 342 h 2648"/>
                    <a:gd name="T18" fmla="*/ 575 w 1824"/>
                    <a:gd name="T19" fmla="*/ 264 h 2648"/>
                    <a:gd name="T20" fmla="*/ 641 w 1824"/>
                    <a:gd name="T21" fmla="*/ 201 h 2648"/>
                    <a:gd name="T22" fmla="*/ 696 w 1824"/>
                    <a:gd name="T23" fmla="*/ 153 h 2648"/>
                    <a:gd name="T24" fmla="*/ 739 w 1824"/>
                    <a:gd name="T25" fmla="*/ 119 h 2648"/>
                    <a:gd name="T26" fmla="*/ 767 w 1824"/>
                    <a:gd name="T27" fmla="*/ 100 h 2648"/>
                    <a:gd name="T28" fmla="*/ 777 w 1824"/>
                    <a:gd name="T29" fmla="*/ 93 h 2648"/>
                    <a:gd name="T30" fmla="*/ 1097 w 1824"/>
                    <a:gd name="T31" fmla="*/ 36 h 2648"/>
                    <a:gd name="T32" fmla="*/ 995 w 1824"/>
                    <a:gd name="T33" fmla="*/ 212 h 2648"/>
                    <a:gd name="T34" fmla="*/ 987 w 1824"/>
                    <a:gd name="T35" fmla="*/ 215 h 2648"/>
                    <a:gd name="T36" fmla="*/ 961 w 1824"/>
                    <a:gd name="T37" fmla="*/ 224 h 2648"/>
                    <a:gd name="T38" fmla="*/ 922 w 1824"/>
                    <a:gd name="T39" fmla="*/ 240 h 2648"/>
                    <a:gd name="T40" fmla="*/ 870 w 1824"/>
                    <a:gd name="T41" fmla="*/ 266 h 2648"/>
                    <a:gd name="T42" fmla="*/ 806 w 1824"/>
                    <a:gd name="T43" fmla="*/ 302 h 2648"/>
                    <a:gd name="T44" fmla="*/ 735 w 1824"/>
                    <a:gd name="T45" fmla="*/ 350 h 2648"/>
                    <a:gd name="T46" fmla="*/ 656 w 1824"/>
                    <a:gd name="T47" fmla="*/ 412 h 2648"/>
                    <a:gd name="T48" fmla="*/ 574 w 1824"/>
                    <a:gd name="T49" fmla="*/ 490 h 2648"/>
                    <a:gd name="T50" fmla="*/ 489 w 1824"/>
                    <a:gd name="T51" fmla="*/ 583 h 2648"/>
                    <a:gd name="T52" fmla="*/ 401 w 1824"/>
                    <a:gd name="T53" fmla="*/ 697 h 2648"/>
                    <a:gd name="T54" fmla="*/ 316 w 1824"/>
                    <a:gd name="T55" fmla="*/ 829 h 2648"/>
                    <a:gd name="T56" fmla="*/ 235 w 1824"/>
                    <a:gd name="T57" fmla="*/ 983 h 2648"/>
                    <a:gd name="T58" fmla="*/ 157 w 1824"/>
                    <a:gd name="T59" fmla="*/ 1161 h 2648"/>
                    <a:gd name="T60" fmla="*/ 88 w 1824"/>
                    <a:gd name="T61" fmla="*/ 1363 h 2648"/>
                    <a:gd name="T62" fmla="*/ 27 w 1824"/>
                    <a:gd name="T63" fmla="*/ 1591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alpha val="62999"/>
                      </a:srgbClr>
                    </a:gs>
                    <a:gs pos="100000">
                      <a:srgbClr val="61092E"/>
                    </a:gs>
                  </a:gsLst>
                  <a:lin ang="5400000" scaled="1"/>
                </a:gradFill>
                <a:ln>
                  <a:noFill/>
                </a:ln>
                <a:extLst>
                  <a:ext uri="{91240B29-F687-4F45-9708-019B960494DF}">
                    <a14:hiddenLine xmlns:a14="http://schemas.microsoft.com/office/drawing/2010/main" w="0">
                      <a:solidFill>
                        <a:srgbClr val="FACD69"/>
                      </a:solidFill>
                      <a:prstDash val="solid"/>
                      <a:round/>
                    </a14:hiddenLine>
                  </a:ext>
                </a:extLst>
              </p:spPr>
              <p:txBody>
                <a:bodyP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100" name="Rectangle 25"/>
                <p:cNvSpPr>
                  <a:spLocks noChangeArrowheads="1"/>
                </p:cNvSpPr>
                <p:nvPr/>
              </p:nvSpPr>
              <p:spPr bwMode="gray">
                <a:xfrm>
                  <a:off x="3083" y="1787"/>
                  <a:ext cx="1743" cy="192"/>
                </a:xfrm>
                <a:prstGeom prst="rect">
                  <a:avLst/>
                </a:prstGeom>
                <a:gradFill rotWithShape="1">
                  <a:gsLst>
                    <a:gs pos="0">
                      <a:srgbClr val="5B9BD5">
                        <a:gamma/>
                        <a:shade val="72549"/>
                        <a:invGamma/>
                      </a:srgbClr>
                    </a:gs>
                    <a:gs pos="50000">
                      <a:srgbClr val="5B9BD5"/>
                    </a:gs>
                    <a:gs pos="100000">
                      <a:srgbClr val="5B9BD5">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buFont typeface="Arial" panose="020B0604020202020204" pitchFamily="34" charset="0"/>
                    <a:buNone/>
                    <a:defRPr/>
                  </a:pPr>
                  <a:r>
                    <a:rPr lang="zh-CN" altLang="en-US" sz="2800" b="1" kern="0">
                      <a:solidFill>
                        <a:srgbClr val="FFFFFF"/>
                      </a:solidFill>
                      <a:latin typeface="宋体" panose="02010600030101010101" pitchFamily="2" charset="-122"/>
                      <a:ea typeface="宋体" panose="02010600030101010101" pitchFamily="2" charset="-122"/>
                    </a:rPr>
                    <a:t>天地境界</a:t>
                  </a:r>
                </a:p>
              </p:txBody>
            </p:sp>
            <p:sp>
              <p:nvSpPr>
                <p:cNvPr id="101" name="Rectangle 26"/>
                <p:cNvSpPr>
                  <a:spLocks noChangeArrowheads="1"/>
                </p:cNvSpPr>
                <p:nvPr/>
              </p:nvSpPr>
              <p:spPr bwMode="gray">
                <a:xfrm>
                  <a:off x="2557" y="2310"/>
                  <a:ext cx="1900" cy="188"/>
                </a:xfrm>
                <a:prstGeom prst="rect">
                  <a:avLst/>
                </a:prstGeom>
                <a:gradFill rotWithShape="1">
                  <a:gsLst>
                    <a:gs pos="0">
                      <a:srgbClr val="0563C1">
                        <a:gamma/>
                        <a:shade val="72549"/>
                        <a:invGamma/>
                      </a:srgbClr>
                    </a:gs>
                    <a:gs pos="50000">
                      <a:srgbClr val="0563C1"/>
                    </a:gs>
                    <a:gs pos="100000">
                      <a:srgbClr val="0563C1">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buFont typeface="Arial" panose="020B0604020202020204" pitchFamily="34" charset="0"/>
                    <a:buNone/>
                    <a:defRPr/>
                  </a:pPr>
                  <a:r>
                    <a:rPr lang="zh-CN" altLang="en-US" sz="2800" b="1" kern="0">
                      <a:solidFill>
                        <a:srgbClr val="FFFFFF"/>
                      </a:solidFill>
                      <a:latin typeface="宋体" panose="02010600030101010101" pitchFamily="2" charset="-122"/>
                      <a:ea typeface="宋体" panose="02010600030101010101" pitchFamily="2" charset="-122"/>
                    </a:rPr>
                    <a:t>道德境界</a:t>
                  </a:r>
                </a:p>
              </p:txBody>
            </p:sp>
            <p:sp>
              <p:nvSpPr>
                <p:cNvPr id="102" name="Freeform 27"/>
                <p:cNvSpPr/>
                <p:nvPr/>
              </p:nvSpPr>
              <p:spPr bwMode="gray">
                <a:xfrm>
                  <a:off x="2036" y="2494"/>
                  <a:ext cx="2415" cy="343"/>
                </a:xfrm>
                <a:custGeom>
                  <a:avLst/>
                  <a:gdLst>
                    <a:gd name="T0" fmla="*/ 2054 w 2048"/>
                    <a:gd name="T1" fmla="*/ 343 h 286"/>
                    <a:gd name="T2" fmla="*/ 0 w 2048"/>
                    <a:gd name="T3" fmla="*/ 343 h 286"/>
                    <a:gd name="T4" fmla="*/ 526 w 2048"/>
                    <a:gd name="T5" fmla="*/ 0 h 286"/>
                    <a:gd name="T6" fmla="*/ 2415 w 2048"/>
                    <a:gd name="T7" fmla="*/ 0 h 286"/>
                    <a:gd name="T8" fmla="*/ 2054 w 2048"/>
                    <a:gd name="T9" fmla="*/ 343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8" h="286">
                      <a:moveTo>
                        <a:pt x="1742" y="286"/>
                      </a:moveTo>
                      <a:lnTo>
                        <a:pt x="0" y="286"/>
                      </a:lnTo>
                      <a:lnTo>
                        <a:pt x="446" y="0"/>
                      </a:lnTo>
                      <a:lnTo>
                        <a:pt x="2048" y="0"/>
                      </a:lnTo>
                      <a:lnTo>
                        <a:pt x="1742" y="286"/>
                      </a:lnTo>
                      <a:close/>
                    </a:path>
                  </a:pathLst>
                </a:custGeom>
                <a:solidFill>
                  <a:srgbClr val="954F72"/>
                </a:solidFill>
                <a:ln>
                  <a:noFill/>
                </a:ln>
                <a:extLst>
                  <a:ext uri="{91240B29-F687-4F45-9708-019B960494DF}">
                    <a14:hiddenLine xmlns:a14="http://schemas.microsoft.com/office/drawing/2010/main" w="0">
                      <a:solidFill>
                        <a:srgbClr val="808080"/>
                      </a:solidFill>
                      <a:prstDash val="solid"/>
                      <a:round/>
                    </a14:hiddenLine>
                  </a:ext>
                </a:extLst>
              </p:spPr>
              <p:txBody>
                <a:bodyPr/>
                <a:lstStyle/>
                <a:p>
                  <a:pPr eaLnBrk="1" fontAlgn="auto" hangingPunct="1">
                    <a:spcBef>
                      <a:spcPts val="0"/>
                    </a:spcBef>
                    <a:spcAft>
                      <a:spcPts val="0"/>
                    </a:spcAft>
                    <a:buFont typeface="Arial" panose="020B0604020202020204" pitchFamily="34" charset="0"/>
                    <a:buNone/>
                    <a:defRPr/>
                  </a:pPr>
                  <a:endParaRPr lang="zh-CN" altLang="en-US" sz="2800" kern="0">
                    <a:solidFill>
                      <a:srgbClr val="2B4D8A"/>
                    </a:solidFill>
                    <a:latin typeface="宋体" panose="02010600030101010101" pitchFamily="2" charset="-122"/>
                    <a:ea typeface="宋体" panose="02010600030101010101" pitchFamily="2" charset="-122"/>
                  </a:endParaRPr>
                </a:p>
              </p:txBody>
            </p:sp>
            <p:sp>
              <p:nvSpPr>
                <p:cNvPr id="103" name="Rectangle 28"/>
                <p:cNvSpPr>
                  <a:spLocks noChangeArrowheads="1"/>
                </p:cNvSpPr>
                <p:nvPr/>
              </p:nvSpPr>
              <p:spPr bwMode="gray">
                <a:xfrm>
                  <a:off x="2038" y="2836"/>
                  <a:ext cx="2056" cy="188"/>
                </a:xfrm>
                <a:prstGeom prst="rect">
                  <a:avLst/>
                </a:prstGeom>
                <a:gradFill rotWithShape="1">
                  <a:gsLst>
                    <a:gs pos="0">
                      <a:srgbClr val="954F72">
                        <a:gamma/>
                        <a:shade val="72549"/>
                        <a:invGamma/>
                      </a:srgbClr>
                    </a:gs>
                    <a:gs pos="50000">
                      <a:srgbClr val="954F72"/>
                    </a:gs>
                    <a:gs pos="100000">
                      <a:srgbClr val="954F72">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buFont typeface="Arial" panose="020B0604020202020204" pitchFamily="34" charset="0"/>
                    <a:buNone/>
                    <a:defRPr/>
                  </a:pPr>
                  <a:r>
                    <a:rPr lang="zh-CN" altLang="en-US" sz="2800" b="1" kern="0" dirty="0">
                      <a:solidFill>
                        <a:srgbClr val="FFFFFF"/>
                      </a:solidFill>
                      <a:latin typeface="宋体" panose="02010600030101010101" pitchFamily="2" charset="-122"/>
                      <a:ea typeface="宋体" panose="02010600030101010101" pitchFamily="2" charset="-122"/>
                    </a:rPr>
                    <a:t>功利境界</a:t>
                  </a:r>
                </a:p>
              </p:txBody>
            </p:sp>
            <p:sp>
              <p:nvSpPr>
                <p:cNvPr id="104" name="Rectangle 29"/>
                <p:cNvSpPr>
                  <a:spLocks noChangeArrowheads="1"/>
                </p:cNvSpPr>
                <p:nvPr/>
              </p:nvSpPr>
              <p:spPr bwMode="gray">
                <a:xfrm>
                  <a:off x="1514" y="3345"/>
                  <a:ext cx="2213" cy="187"/>
                </a:xfrm>
                <a:prstGeom prst="rect">
                  <a:avLst/>
                </a:prstGeom>
                <a:gradFill rotWithShape="1">
                  <a:gsLst>
                    <a:gs pos="0">
                      <a:srgbClr val="2F5597">
                        <a:gamma/>
                        <a:shade val="72549"/>
                        <a:invGamma/>
                      </a:srgbClr>
                    </a:gs>
                    <a:gs pos="50000">
                      <a:srgbClr val="2F5597"/>
                    </a:gs>
                    <a:gs pos="100000">
                      <a:srgbClr val="2F5597">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buFont typeface="Arial" panose="020B0604020202020204" pitchFamily="34" charset="0"/>
                    <a:buNone/>
                    <a:defRPr/>
                  </a:pPr>
                  <a:r>
                    <a:rPr lang="zh-CN" altLang="en-US" sz="2800" b="1" kern="0" dirty="0">
                      <a:solidFill>
                        <a:srgbClr val="FFFFFF"/>
                      </a:solidFill>
                      <a:latin typeface="宋体" panose="02010600030101010101" pitchFamily="2" charset="-122"/>
                      <a:ea typeface="宋体" panose="02010600030101010101" pitchFamily="2" charset="-122"/>
                    </a:rPr>
                    <a:t>自然境界</a:t>
                  </a:r>
                </a:p>
              </p:txBody>
            </p:sp>
          </p:grpSp>
        </p:grpSp>
        <p:sp>
          <p:nvSpPr>
            <p:cNvPr id="105" name="Text Box 30"/>
            <p:cNvSpPr txBox="1">
              <a:spLocks noChangeArrowheads="1"/>
            </p:cNvSpPr>
            <p:nvPr/>
          </p:nvSpPr>
          <p:spPr bwMode="auto">
            <a:xfrm>
              <a:off x="7478713" y="2609850"/>
              <a:ext cx="129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rPr>
                <a:t>“贤”</a:t>
              </a:r>
            </a:p>
          </p:txBody>
        </p:sp>
        <p:sp>
          <p:nvSpPr>
            <p:cNvPr id="106" name="Text Box 31"/>
            <p:cNvSpPr txBox="1">
              <a:spLocks noChangeArrowheads="1"/>
            </p:cNvSpPr>
            <p:nvPr/>
          </p:nvSpPr>
          <p:spPr bwMode="auto">
            <a:xfrm>
              <a:off x="8610600" y="1676400"/>
              <a:ext cx="129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rPr>
                <a:t>“圣”</a:t>
              </a:r>
            </a:p>
          </p:txBody>
        </p:sp>
        <p:sp>
          <p:nvSpPr>
            <p:cNvPr id="109" name="Text Box 34"/>
            <p:cNvSpPr txBox="1">
              <a:spLocks noChangeArrowheads="1"/>
            </p:cNvSpPr>
            <p:nvPr/>
          </p:nvSpPr>
          <p:spPr bwMode="auto">
            <a:xfrm>
              <a:off x="866775" y="4470400"/>
              <a:ext cx="30003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spcBef>
                  <a:spcPct val="50000"/>
                </a:spcBef>
                <a:buFont typeface="Arial" panose="020B0604020202020204" pitchFamily="34" charset="0"/>
                <a:buNone/>
              </a:pPr>
              <a:r>
                <a:rPr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rPr>
                <a:t>依照自然的本性（顺才或顺习）</a:t>
              </a:r>
            </a:p>
          </p:txBody>
        </p:sp>
        <p:sp>
          <p:nvSpPr>
            <p:cNvPr id="110" name="Text Box 35"/>
            <p:cNvSpPr txBox="1">
              <a:spLocks noChangeArrowheads="1"/>
            </p:cNvSpPr>
            <p:nvPr/>
          </p:nvSpPr>
          <p:spPr bwMode="auto">
            <a:xfrm>
              <a:off x="866775" y="3711575"/>
              <a:ext cx="37655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spcBef>
                  <a:spcPct val="50000"/>
                </a:spcBef>
                <a:buFont typeface="Arial" panose="020B0604020202020204" pitchFamily="34" charset="0"/>
                <a:buNone/>
              </a:pPr>
              <a:r>
                <a:rPr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rPr>
                <a:t>一切以服务小我为目的</a:t>
              </a:r>
            </a:p>
          </p:txBody>
        </p:sp>
        <p:sp>
          <p:nvSpPr>
            <p:cNvPr id="112" name="Text Box 37"/>
            <p:cNvSpPr txBox="1">
              <a:spLocks noChangeArrowheads="1"/>
            </p:cNvSpPr>
            <p:nvPr/>
          </p:nvSpPr>
          <p:spPr bwMode="auto">
            <a:xfrm>
              <a:off x="866775" y="2722563"/>
              <a:ext cx="380206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spcBef>
                  <a:spcPct val="50000"/>
                </a:spcBef>
                <a:buFont typeface="Arial" panose="020B0604020202020204" pitchFamily="34" charset="0"/>
                <a:buNone/>
              </a:pPr>
              <a:r>
                <a:rPr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rPr>
                <a:t>一切以服务社会为目的</a:t>
              </a:r>
            </a:p>
          </p:txBody>
        </p:sp>
        <p:sp>
          <p:nvSpPr>
            <p:cNvPr id="113" name="Text Box 38"/>
            <p:cNvSpPr txBox="1">
              <a:spLocks noChangeArrowheads="1"/>
            </p:cNvSpPr>
            <p:nvPr/>
          </p:nvSpPr>
          <p:spPr bwMode="auto">
            <a:xfrm>
              <a:off x="896938" y="1782763"/>
              <a:ext cx="38862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spcBef>
                  <a:spcPct val="50000"/>
                </a:spcBef>
                <a:buFont typeface="Arial" panose="020B0604020202020204" pitchFamily="34" charset="0"/>
                <a:buNone/>
              </a:pPr>
              <a:r>
                <a:rPr lang="zh-CN" altLang="en-US" sz="2800" b="1" dirty="0">
                  <a:effectLst>
                    <a:outerShdw blurRad="38100" dist="38100" dir="2700000" algn="tl">
                      <a:srgbClr val="C0C0C0"/>
                    </a:outerShdw>
                  </a:effectLst>
                  <a:latin typeface="宋体" panose="02010600030101010101" pitchFamily="2" charset="-122"/>
                  <a:ea typeface="宋体" panose="02010600030101010101" pitchFamily="2" charset="-122"/>
                </a:rPr>
                <a:t>一切以服务天地为目的</a:t>
              </a:r>
            </a:p>
          </p:txBody>
        </p:sp>
      </p:gr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27</a:t>
            </a:fld>
            <a:endParaRPr lang="en-US" altLang="zh-CN"/>
          </a:p>
        </p:txBody>
      </p:sp>
      <p:sp>
        <p:nvSpPr>
          <p:cNvPr id="41" name="标题 1">
            <a:extLst>
              <a:ext uri="{FF2B5EF4-FFF2-40B4-BE49-F238E27FC236}">
                <a16:creationId xmlns:a16="http://schemas.microsoft.com/office/drawing/2014/main" id="{D8029AD8-13B5-4DC0-9246-F13DECBCD4F5}"/>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（二）人生观的主要内容</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46243" y="530857"/>
            <a:ext cx="7112361" cy="650875"/>
          </a:xfrm>
        </p:spPr>
        <p:txBody>
          <a:bodyPr/>
          <a:lstStyle/>
          <a:p>
            <a:pPr eaLnBrk="1" hangingPunct="1"/>
            <a:r>
              <a:rPr lang="zh-CN" altLang="en-US" sz="3600" dirty="0">
                <a:latin typeface="宋体" panose="02010600030101010101" pitchFamily="2" charset="-122"/>
                <a:ea typeface="宋体" panose="02010600030101010101" pitchFamily="2" charset="-122"/>
                <a:cs typeface="+mn-cs"/>
              </a:rPr>
              <a:t>（三）人生观与世界观、价值观</a:t>
            </a:r>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28</a:t>
            </a:fld>
            <a:endParaRPr lang="en-US" altLang="zh-CN"/>
          </a:p>
        </p:txBody>
      </p:sp>
      <p:sp>
        <p:nvSpPr>
          <p:cNvPr id="5" name="TextBox 15"/>
          <p:cNvSpPr>
            <a:spLocks noChangeArrowheads="1"/>
          </p:cNvSpPr>
          <p:nvPr/>
        </p:nvSpPr>
        <p:spPr bwMode="auto">
          <a:xfrm>
            <a:off x="3594761" y="2191129"/>
            <a:ext cx="6659562" cy="224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eaLnBrk="1" hangingPunct="1">
              <a:lnSpc>
                <a:spcPts val="4000"/>
              </a:lnSpc>
              <a:spcBef>
                <a:spcPts val="1000"/>
              </a:spcBef>
              <a:buFont typeface="Arial" panose="020B0604020202020204" pitchFamily="34" charset="0"/>
              <a:buNone/>
            </a:pPr>
            <a:r>
              <a:rPr lang="zh-CN" altLang="en-US" sz="2800" b="1" dirty="0">
                <a:latin typeface="宋体" panose="02010600030101010101" pitchFamily="2" charset="-122"/>
                <a:ea typeface="宋体" panose="02010600030101010101" pitchFamily="2" charset="-122"/>
                <a:sym typeface="微软雅黑" panose="020B0503020204020204" pitchFamily="34" charset="-122"/>
              </a:rPr>
              <a:t> 我是谁</a:t>
            </a:r>
            <a:endParaRPr lang="en-US" altLang="zh-CN" sz="2800" b="1" dirty="0">
              <a:latin typeface="宋体" panose="02010600030101010101" pitchFamily="2" charset="-122"/>
              <a:ea typeface="宋体" panose="02010600030101010101" pitchFamily="2" charset="-122"/>
              <a:sym typeface="微软雅黑" panose="020B0503020204020204" pitchFamily="34" charset="-122"/>
            </a:endParaRPr>
          </a:p>
          <a:p>
            <a:pPr algn="just" eaLnBrk="1" hangingPunct="1">
              <a:lnSpc>
                <a:spcPts val="4000"/>
              </a:lnSpc>
              <a:spcBef>
                <a:spcPts val="1000"/>
              </a:spcBef>
              <a:buFont typeface="Arial" panose="020B0604020202020204" pitchFamily="34" charset="0"/>
              <a:buNone/>
            </a:pPr>
            <a:r>
              <a:rPr lang="zh-CN" altLang="en-US" sz="2800" b="1" dirty="0">
                <a:latin typeface="宋体" panose="02010600030101010101" pitchFamily="2" charset="-122"/>
                <a:ea typeface="宋体" panose="02010600030101010101" pitchFamily="2" charset="-122"/>
                <a:sym typeface="微软雅黑" panose="020B0503020204020204" pitchFamily="34" charset="-122"/>
              </a:rPr>
              <a:t> 我从哪里来</a:t>
            </a:r>
            <a:endParaRPr lang="en-US" altLang="zh-CN" sz="2800" b="1" dirty="0">
              <a:latin typeface="宋体" panose="02010600030101010101" pitchFamily="2" charset="-122"/>
              <a:ea typeface="宋体" panose="02010600030101010101" pitchFamily="2" charset="-122"/>
              <a:sym typeface="微软雅黑" panose="020B0503020204020204" pitchFamily="34" charset="-122"/>
            </a:endParaRPr>
          </a:p>
          <a:p>
            <a:pPr algn="just" eaLnBrk="1" hangingPunct="1">
              <a:lnSpc>
                <a:spcPts val="4000"/>
              </a:lnSpc>
              <a:spcBef>
                <a:spcPts val="1000"/>
              </a:spcBef>
              <a:buFont typeface="Arial" panose="020B0604020202020204" pitchFamily="34" charset="0"/>
              <a:buNone/>
            </a:pPr>
            <a:r>
              <a:rPr lang="zh-CN" altLang="en-US" sz="2800" b="1" dirty="0">
                <a:latin typeface="宋体" panose="02010600030101010101" pitchFamily="2" charset="-122"/>
                <a:ea typeface="宋体" panose="02010600030101010101" pitchFamily="2" charset="-122"/>
                <a:sym typeface="微软雅黑" panose="020B0503020204020204" pitchFamily="34" charset="-122"/>
              </a:rPr>
              <a:t> 我到哪里去</a:t>
            </a:r>
          </a:p>
        </p:txBody>
      </p:sp>
      <p:sp>
        <p:nvSpPr>
          <p:cNvPr id="6" name="矩形 5"/>
          <p:cNvSpPr/>
          <p:nvPr/>
        </p:nvSpPr>
        <p:spPr>
          <a:xfrm>
            <a:off x="3326473" y="2330476"/>
            <a:ext cx="268288" cy="26828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7" name="矩形 11"/>
          <p:cNvSpPr>
            <a:spLocks noChangeArrowheads="1"/>
          </p:cNvSpPr>
          <p:nvPr/>
        </p:nvSpPr>
        <p:spPr bwMode="auto">
          <a:xfrm>
            <a:off x="4069612" y="4431795"/>
            <a:ext cx="7033202" cy="181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a:lnSpc>
                <a:spcPct val="140000"/>
              </a:lnSpc>
              <a:spcBef>
                <a:spcPts val="1000"/>
              </a:spcBef>
            </a:pPr>
            <a:r>
              <a:rPr lang="zh-CN" altLang="en-US" sz="2800" b="1" dirty="0">
                <a:latin typeface="宋体" panose="02010600030101010101" pitchFamily="2" charset="-122"/>
                <a:ea typeface="宋体" panose="02010600030101010101" pitchFamily="2" charset="-122"/>
                <a:sym typeface="微软雅黑" panose="020B0503020204020204" pitchFamily="34" charset="-122"/>
              </a:rPr>
              <a:t>人生就象弈棋，一步失误，全盘皆输，这是令人悲哀之事；而且人生还不如弈棋，不可能再来一局，也不能悔棋。 （弗洛伊德）</a:t>
            </a:r>
          </a:p>
        </p:txBody>
      </p:sp>
      <p:pic>
        <p:nvPicPr>
          <p:cNvPr id="8" name="图片 7"/>
          <p:cNvPicPr>
            <a:picLocks noChangeAspect="1"/>
          </p:cNvPicPr>
          <p:nvPr/>
        </p:nvPicPr>
        <p:blipFill>
          <a:blip r:embed="rId2">
            <a:lum contrast="18000"/>
          </a:blip>
          <a:srcRect l="8319" b="7382"/>
          <a:stretch>
            <a:fillRect/>
          </a:stretch>
        </p:blipFill>
        <p:spPr>
          <a:xfrm>
            <a:off x="6289294" y="1987181"/>
            <a:ext cx="2853530" cy="2249394"/>
          </a:xfrm>
          <a:prstGeom prst="rect">
            <a:avLst/>
          </a:prstGeom>
          <a:effectLst>
            <a:softEdge rad="254000"/>
          </a:effectLst>
        </p:spPr>
      </p:pic>
      <p:pic>
        <p:nvPicPr>
          <p:cNvPr id="9" name="图片 8"/>
          <p:cNvPicPr>
            <a:picLocks noChangeAspect="1"/>
          </p:cNvPicPr>
          <p:nvPr/>
        </p:nvPicPr>
        <p:blipFill>
          <a:blip r:embed="rId3">
            <a:lum contrast="18000"/>
          </a:blip>
          <a:srcRect b="24775"/>
          <a:stretch>
            <a:fillRect/>
          </a:stretch>
        </p:blipFill>
        <p:spPr>
          <a:xfrm>
            <a:off x="800190" y="4236575"/>
            <a:ext cx="2557146" cy="2706358"/>
          </a:xfrm>
          <a:prstGeom prst="rect">
            <a:avLst/>
          </a:prstGeom>
          <a:effectLst>
            <a:softEdge rad="254000"/>
          </a:effectLst>
        </p:spPr>
      </p:pic>
      <p:sp>
        <p:nvSpPr>
          <p:cNvPr id="11" name="矩形 10"/>
          <p:cNvSpPr/>
          <p:nvPr/>
        </p:nvSpPr>
        <p:spPr>
          <a:xfrm>
            <a:off x="3322176" y="2973177"/>
            <a:ext cx="268288" cy="26828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12" name="矩形 11"/>
          <p:cNvSpPr/>
          <p:nvPr/>
        </p:nvSpPr>
        <p:spPr>
          <a:xfrm>
            <a:off x="3322176" y="3590332"/>
            <a:ext cx="268288" cy="26828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13" name="Rectangle 2"/>
          <p:cNvSpPr>
            <a:spLocks noChangeArrowheads="1"/>
          </p:cNvSpPr>
          <p:nvPr/>
        </p:nvSpPr>
        <p:spPr bwMode="auto">
          <a:xfrm>
            <a:off x="927770" y="2788242"/>
            <a:ext cx="1891630" cy="523220"/>
          </a:xfrm>
          <a:prstGeom prst="rect">
            <a:avLst/>
          </a:prstGeom>
          <a:solidFill>
            <a:schemeClr val="tx2"/>
          </a:solidFill>
          <a:ln w="9525">
            <a:solidFill>
              <a:schemeClr val="bg1"/>
            </a:solid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t>人生三问</a:t>
            </a:r>
            <a:endParaRPr lang="zh-CN" altLang="zh-CN" sz="2800" b="1" dirty="0"/>
          </a:p>
        </p:txBody>
      </p:sp>
    </p:spTree>
    <p:extLst>
      <p:ext uri="{BB962C8B-B14F-4D97-AF65-F5344CB8AC3E}">
        <p14:creationId xmlns:p14="http://schemas.microsoft.com/office/powerpoint/2010/main" val="2954309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文本框 2"/>
          <p:cNvSpPr txBox="1">
            <a:spLocks noChangeArrowheads="1"/>
          </p:cNvSpPr>
          <p:nvPr>
            <p:custDataLst>
              <p:tags r:id="rId1"/>
            </p:custDataLst>
          </p:nvPr>
        </p:nvSpPr>
        <p:spPr bwMode="auto">
          <a:xfrm>
            <a:off x="545118" y="1732439"/>
            <a:ext cx="10963563"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4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世界观是人们对生活在其中的世界以及人与世界的关系的总体看法和根本观点。</a:t>
            </a:r>
          </a:p>
        </p:txBody>
      </p:sp>
      <p:sp>
        <p:nvSpPr>
          <p:cNvPr id="2" name="标题 1"/>
          <p:cNvSpPr>
            <a:spLocks noGrp="1"/>
          </p:cNvSpPr>
          <p:nvPr>
            <p:ph type="title"/>
          </p:nvPr>
        </p:nvSpPr>
        <p:spPr>
          <a:xfrm>
            <a:off x="628255" y="908627"/>
            <a:ext cx="8763000" cy="650875"/>
          </a:xfrm>
        </p:spPr>
        <p:txBody>
          <a:bodyPr/>
          <a:lstStyle/>
          <a:p>
            <a:r>
              <a:rPr lang="zh-CN" altLang="en-US" sz="3000" dirty="0">
                <a:latin typeface="黑体" panose="02010609060101010101" pitchFamily="49" charset="-122"/>
                <a:ea typeface="黑体" panose="02010609060101010101" pitchFamily="49" charset="-122"/>
                <a:cs typeface="+mn-cs"/>
              </a:rPr>
              <a:t>人生观与世界观</a:t>
            </a:r>
            <a:endParaRPr lang="en-US" altLang="zh-CN" sz="3000" dirty="0">
              <a:latin typeface="黑体" panose="02010609060101010101" pitchFamily="49" charset="-122"/>
              <a:ea typeface="黑体" panose="02010609060101010101" pitchFamily="49" charset="-122"/>
              <a:cs typeface="+mn-cs"/>
            </a:endParaRPr>
          </a:p>
        </p:txBody>
      </p:sp>
      <p:sp>
        <p:nvSpPr>
          <p:cNvPr id="13" name="灯片编号占位符 12"/>
          <p:cNvSpPr>
            <a:spLocks noGrp="1"/>
          </p:cNvSpPr>
          <p:nvPr>
            <p:ph type="sldNum" sz="quarter" idx="12"/>
          </p:nvPr>
        </p:nvSpPr>
        <p:spPr/>
        <p:txBody>
          <a:bodyPr/>
          <a:lstStyle/>
          <a:p>
            <a:pPr>
              <a:defRPr/>
            </a:pPr>
            <a:fld id="{954B6C9A-5B61-4A82-B737-20896FAD5984}" type="slidenum">
              <a:rPr lang="zh-CN" altLang="en-US" smtClean="0"/>
              <a:pPr>
                <a:defRPr/>
              </a:pPr>
              <a:t>29</a:t>
            </a:fld>
            <a:endParaRPr lang="en-US" altLang="zh-CN"/>
          </a:p>
        </p:txBody>
      </p:sp>
      <p:sp>
        <p:nvSpPr>
          <p:cNvPr id="7" name="文本框 11"/>
          <p:cNvSpPr txBox="1">
            <a:spLocks noChangeArrowheads="1"/>
          </p:cNvSpPr>
          <p:nvPr>
            <p:custDataLst>
              <p:tags r:id="rId2"/>
            </p:custDataLst>
          </p:nvPr>
        </p:nvSpPr>
        <p:spPr bwMode="auto">
          <a:xfrm>
            <a:off x="7722696" y="3341584"/>
            <a:ext cx="3719512" cy="2366906"/>
          </a:xfrm>
          <a:prstGeom prst="rect">
            <a:avLst/>
          </a:prstGeom>
          <a:solidFill>
            <a:schemeClr val="tx2">
              <a:lumMod val="40000"/>
              <a:lumOff val="60000"/>
            </a:schemeClr>
          </a:solidFill>
          <a:ln>
            <a:noFill/>
          </a:ln>
        </p:spPr>
        <p:txBody>
          <a:bodyPr lIns="90000" tIns="46800" rIns="90000" bIns="4680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spcBef>
                <a:spcPts val="1000"/>
              </a:spcBef>
            </a:pPr>
            <a:r>
              <a:rPr lang="en-US" altLang="zh-CN" sz="2800" dirty="0" err="1">
                <a:latin typeface="宋体" panose="02010600030101010101" pitchFamily="2" charset="-122"/>
                <a:ea typeface="宋体" panose="02010600030101010101" pitchFamily="2" charset="-122"/>
                <a:sym typeface="Arial" panose="020B0604020202020204" pitchFamily="34" charset="0"/>
              </a:rPr>
              <a:t>人生观对世界观的巩固、发展和变化起着重要作用</a:t>
            </a:r>
            <a:r>
              <a:rPr lang="en-US" altLang="zh-CN" sz="2800" dirty="0">
                <a:latin typeface="宋体" panose="02010600030101010101" pitchFamily="2" charset="-122"/>
                <a:ea typeface="宋体" panose="02010600030101010101" pitchFamily="2" charset="-122"/>
                <a:sym typeface="Arial" panose="020B0604020202020204" pitchFamily="34" charset="0"/>
              </a:rPr>
              <a:t>。</a:t>
            </a:r>
          </a:p>
        </p:txBody>
      </p:sp>
      <p:sp>
        <p:nvSpPr>
          <p:cNvPr id="8" name="文本框 14"/>
          <p:cNvSpPr txBox="1">
            <a:spLocks noChangeArrowheads="1"/>
          </p:cNvSpPr>
          <p:nvPr>
            <p:custDataLst>
              <p:tags r:id="rId3"/>
            </p:custDataLst>
          </p:nvPr>
        </p:nvSpPr>
        <p:spPr bwMode="auto">
          <a:xfrm>
            <a:off x="340633" y="3337562"/>
            <a:ext cx="3556027" cy="2370928"/>
          </a:xfrm>
          <a:prstGeom prst="rect">
            <a:avLst/>
          </a:prstGeom>
          <a:solidFill>
            <a:schemeClr val="tx2">
              <a:lumMod val="60000"/>
              <a:lumOff val="40000"/>
            </a:schemeClr>
          </a:solidFill>
          <a:ln>
            <a:noFill/>
          </a:ln>
        </p:spPr>
        <p:txBody>
          <a:bodyPr lIns="90000" tIns="46800" rIns="90000" bIns="4680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spcBef>
                <a:spcPts val="1000"/>
              </a:spcBef>
            </a:pPr>
            <a:r>
              <a:rPr lang="zh-CN" altLang="en-US" sz="2800" dirty="0">
                <a:latin typeface="宋体" panose="02010600030101010101" pitchFamily="2" charset="-122"/>
                <a:ea typeface="宋体" panose="02010600030101010101" pitchFamily="2" charset="-122"/>
                <a:sym typeface="Arial" panose="020B0604020202020204" pitchFamily="34" charset="0"/>
              </a:rPr>
              <a:t>树立正确的人生观，离不开马克思主义科学世界观的指导。</a:t>
            </a:r>
          </a:p>
        </p:txBody>
      </p:sp>
      <p:grpSp>
        <p:nvGrpSpPr>
          <p:cNvPr id="9" name="组合 8"/>
          <p:cNvGrpSpPr/>
          <p:nvPr/>
        </p:nvGrpSpPr>
        <p:grpSpPr>
          <a:xfrm>
            <a:off x="3913737" y="3337562"/>
            <a:ext cx="3719512" cy="2370928"/>
            <a:chOff x="3916363" y="3866356"/>
            <a:chExt cx="3803650" cy="2400300"/>
          </a:xfrm>
        </p:grpSpPr>
        <p:sp>
          <p:nvSpPr>
            <p:cNvPr id="10" name="流程图: 决策 9"/>
            <p:cNvSpPr/>
            <p:nvPr>
              <p:custDataLst>
                <p:tags r:id="rId4"/>
              </p:custDataLst>
            </p:nvPr>
          </p:nvSpPr>
          <p:spPr>
            <a:xfrm>
              <a:off x="4060825" y="3866356"/>
              <a:ext cx="3581400" cy="2400300"/>
            </a:xfrm>
            <a:prstGeom prst="flowChartDecision">
              <a:avLst/>
            </a:prstGeom>
            <a:solidFill>
              <a:srgbClr val="DF3621">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defRPr/>
              </a:pPr>
              <a:endParaRPr lang="zh-CN" altLang="en-US" sz="2800" noProof="1">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Shape 1139"/>
            <p:cNvSpPr>
              <a:spLocks noChangeArrowheads="1"/>
            </p:cNvSpPr>
            <p:nvPr>
              <p:custDataLst>
                <p:tags r:id="rId5"/>
              </p:custDataLst>
            </p:nvPr>
          </p:nvSpPr>
          <p:spPr bwMode="auto">
            <a:xfrm>
              <a:off x="7175500" y="4814888"/>
              <a:ext cx="544513" cy="542925"/>
            </a:xfrm>
            <a:custGeom>
              <a:avLst/>
              <a:gdLst>
                <a:gd name="T0" fmla="*/ 355812696 w 19679"/>
                <a:gd name="T1" fmla="*/ 60521032 h 19679"/>
                <a:gd name="T2" fmla="*/ 355812696 w 19679"/>
                <a:gd name="T3" fmla="*/ 352709009 h 19679"/>
                <a:gd name="T4" fmla="*/ 61053219 w 19679"/>
                <a:gd name="T5" fmla="*/ 352709009 h 19679"/>
                <a:gd name="T6" fmla="*/ 61053219 w 19679"/>
                <a:gd name="T7" fmla="*/ 60521032 h 19679"/>
                <a:gd name="T8" fmla="*/ 355812696 w 19679"/>
                <a:gd name="T9" fmla="*/ 60521032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43308"/>
            </a:solidFill>
            <a:ln w="12700">
              <a:solidFill>
                <a:schemeClr val="bg1"/>
              </a:solidFill>
              <a:miter lim="400000"/>
            </a:ln>
          </p:spPr>
          <p:txBody>
            <a:bodyPr/>
            <a:lstStyle/>
            <a:p>
              <a:endParaRPr lang="zh-CN" altLang="en-US"/>
            </a:p>
          </p:txBody>
        </p:sp>
        <p:sp>
          <p:nvSpPr>
            <p:cNvPr id="17" name="Shape 1140"/>
            <p:cNvSpPr/>
            <p:nvPr>
              <p:custDataLst>
                <p:tags r:id="rId6"/>
              </p:custDataLst>
            </p:nvPr>
          </p:nvSpPr>
          <p:spPr>
            <a:xfrm>
              <a:off x="7318375" y="4938713"/>
              <a:ext cx="258763" cy="255587"/>
            </a:xfrm>
            <a:custGeom>
              <a:avLst/>
              <a:gdLst/>
              <a:ahLst/>
              <a:cxnLst>
                <a:cxn ang="0">
                  <a:pos x="wd2" y="hd2"/>
                </a:cxn>
                <a:cxn ang="5400000">
                  <a:pos x="wd2" y="hd2"/>
                </a:cxn>
                <a:cxn ang="10800000">
                  <a:pos x="wd2" y="hd2"/>
                </a:cxn>
                <a:cxn ang="16200000">
                  <a:pos x="wd2" y="hd2"/>
                </a:cxn>
              </a:cxnLst>
              <a:rect l="0" t="0" r="r" b="b"/>
              <a:pathLst>
                <a:path w="21600" h="21600" extrusionOk="0">
                  <a:moveTo>
                    <a:pt x="16241" y="491"/>
                  </a:moveTo>
                  <a:cubicBezTo>
                    <a:pt x="16241" y="164"/>
                    <a:pt x="16078" y="0"/>
                    <a:pt x="15753" y="0"/>
                  </a:cubicBezTo>
                  <a:cubicBezTo>
                    <a:pt x="5847" y="0"/>
                    <a:pt x="5847" y="0"/>
                    <a:pt x="5847" y="0"/>
                  </a:cubicBezTo>
                  <a:cubicBezTo>
                    <a:pt x="5522" y="0"/>
                    <a:pt x="5359" y="164"/>
                    <a:pt x="5359" y="491"/>
                  </a:cubicBezTo>
                  <a:cubicBezTo>
                    <a:pt x="5359" y="5400"/>
                    <a:pt x="5359" y="5400"/>
                    <a:pt x="5359" y="5400"/>
                  </a:cubicBezTo>
                  <a:cubicBezTo>
                    <a:pt x="16241" y="5400"/>
                    <a:pt x="16241" y="5400"/>
                    <a:pt x="16241" y="5400"/>
                  </a:cubicBezTo>
                  <a:lnTo>
                    <a:pt x="16241" y="491"/>
                  </a:lnTo>
                  <a:close/>
                  <a:moveTo>
                    <a:pt x="16403" y="16691"/>
                  </a:moveTo>
                  <a:cubicBezTo>
                    <a:pt x="16241" y="16527"/>
                    <a:pt x="16078" y="16364"/>
                    <a:pt x="15916" y="16364"/>
                  </a:cubicBezTo>
                  <a:cubicBezTo>
                    <a:pt x="5684" y="16364"/>
                    <a:pt x="5684" y="16364"/>
                    <a:pt x="5684" y="16364"/>
                  </a:cubicBezTo>
                  <a:cubicBezTo>
                    <a:pt x="5522" y="16364"/>
                    <a:pt x="5359" y="16527"/>
                    <a:pt x="5197" y="16691"/>
                  </a:cubicBezTo>
                  <a:cubicBezTo>
                    <a:pt x="3573" y="21109"/>
                    <a:pt x="3573" y="21109"/>
                    <a:pt x="3573" y="21109"/>
                  </a:cubicBezTo>
                  <a:cubicBezTo>
                    <a:pt x="3573" y="21273"/>
                    <a:pt x="3573" y="21273"/>
                    <a:pt x="3735" y="21436"/>
                  </a:cubicBezTo>
                  <a:cubicBezTo>
                    <a:pt x="3735" y="21600"/>
                    <a:pt x="3898" y="21600"/>
                    <a:pt x="4060" y="21600"/>
                  </a:cubicBezTo>
                  <a:cubicBezTo>
                    <a:pt x="17540" y="21600"/>
                    <a:pt x="17540" y="21600"/>
                    <a:pt x="17540" y="21600"/>
                  </a:cubicBezTo>
                  <a:cubicBezTo>
                    <a:pt x="17702" y="21600"/>
                    <a:pt x="17865" y="21600"/>
                    <a:pt x="17865" y="21436"/>
                  </a:cubicBezTo>
                  <a:cubicBezTo>
                    <a:pt x="18027" y="21273"/>
                    <a:pt x="18027" y="21273"/>
                    <a:pt x="18027" y="21109"/>
                  </a:cubicBezTo>
                  <a:lnTo>
                    <a:pt x="16403" y="16691"/>
                  </a:lnTo>
                  <a:close/>
                  <a:moveTo>
                    <a:pt x="4872" y="9164"/>
                  </a:moveTo>
                  <a:cubicBezTo>
                    <a:pt x="4872" y="10964"/>
                    <a:pt x="4872" y="10964"/>
                    <a:pt x="4872" y="10964"/>
                  </a:cubicBezTo>
                  <a:cubicBezTo>
                    <a:pt x="16565" y="10964"/>
                    <a:pt x="16565" y="10964"/>
                    <a:pt x="16565" y="10964"/>
                  </a:cubicBezTo>
                  <a:cubicBezTo>
                    <a:pt x="16565" y="9164"/>
                    <a:pt x="16565" y="9164"/>
                    <a:pt x="16565" y="9164"/>
                  </a:cubicBezTo>
                  <a:cubicBezTo>
                    <a:pt x="16565" y="9164"/>
                    <a:pt x="15266" y="6545"/>
                    <a:pt x="15266" y="6545"/>
                  </a:cubicBezTo>
                  <a:cubicBezTo>
                    <a:pt x="6334" y="6545"/>
                    <a:pt x="6334" y="6545"/>
                    <a:pt x="6334" y="6545"/>
                  </a:cubicBezTo>
                  <a:cubicBezTo>
                    <a:pt x="6334" y="6545"/>
                    <a:pt x="4872" y="9164"/>
                    <a:pt x="4872" y="9164"/>
                  </a:cubicBezTo>
                  <a:close/>
                  <a:moveTo>
                    <a:pt x="10719" y="8345"/>
                  </a:moveTo>
                  <a:cubicBezTo>
                    <a:pt x="11693" y="8345"/>
                    <a:pt x="12505" y="8673"/>
                    <a:pt x="12505" y="9164"/>
                  </a:cubicBezTo>
                  <a:cubicBezTo>
                    <a:pt x="12505" y="9655"/>
                    <a:pt x="11693" y="10145"/>
                    <a:pt x="10719" y="10145"/>
                  </a:cubicBezTo>
                  <a:cubicBezTo>
                    <a:pt x="9907" y="10145"/>
                    <a:pt x="9095" y="9655"/>
                    <a:pt x="9095" y="9164"/>
                  </a:cubicBezTo>
                  <a:cubicBezTo>
                    <a:pt x="9095" y="8673"/>
                    <a:pt x="9907" y="8345"/>
                    <a:pt x="10719" y="8345"/>
                  </a:cubicBezTo>
                  <a:close/>
                  <a:moveTo>
                    <a:pt x="19326" y="6545"/>
                  </a:moveTo>
                  <a:cubicBezTo>
                    <a:pt x="16403" y="6545"/>
                    <a:pt x="16403" y="6545"/>
                    <a:pt x="16403" y="6545"/>
                  </a:cubicBezTo>
                  <a:cubicBezTo>
                    <a:pt x="17540" y="8836"/>
                    <a:pt x="17540" y="8836"/>
                    <a:pt x="17540" y="8836"/>
                  </a:cubicBezTo>
                  <a:cubicBezTo>
                    <a:pt x="17540" y="8836"/>
                    <a:pt x="17540" y="8836"/>
                    <a:pt x="17540" y="8836"/>
                  </a:cubicBezTo>
                  <a:cubicBezTo>
                    <a:pt x="17702" y="8836"/>
                    <a:pt x="17702" y="8836"/>
                    <a:pt x="17702" y="9000"/>
                  </a:cubicBezTo>
                  <a:cubicBezTo>
                    <a:pt x="17702" y="9000"/>
                    <a:pt x="17702" y="11455"/>
                    <a:pt x="17702" y="11455"/>
                  </a:cubicBezTo>
                  <a:cubicBezTo>
                    <a:pt x="17702" y="11782"/>
                    <a:pt x="17540" y="11945"/>
                    <a:pt x="17215" y="11945"/>
                  </a:cubicBezTo>
                  <a:cubicBezTo>
                    <a:pt x="4385" y="11945"/>
                    <a:pt x="4385" y="11945"/>
                    <a:pt x="4385" y="11945"/>
                  </a:cubicBezTo>
                  <a:cubicBezTo>
                    <a:pt x="4060" y="11945"/>
                    <a:pt x="3898" y="11782"/>
                    <a:pt x="3898" y="11455"/>
                  </a:cubicBezTo>
                  <a:cubicBezTo>
                    <a:pt x="3898" y="11455"/>
                    <a:pt x="3898" y="9164"/>
                    <a:pt x="3898" y="9000"/>
                  </a:cubicBezTo>
                  <a:cubicBezTo>
                    <a:pt x="3898" y="8836"/>
                    <a:pt x="3898" y="8836"/>
                    <a:pt x="4060" y="8836"/>
                  </a:cubicBezTo>
                  <a:cubicBezTo>
                    <a:pt x="5197" y="6545"/>
                    <a:pt x="5197" y="6545"/>
                    <a:pt x="5197" y="6545"/>
                  </a:cubicBezTo>
                  <a:cubicBezTo>
                    <a:pt x="2274" y="6545"/>
                    <a:pt x="2274" y="6545"/>
                    <a:pt x="2274" y="6545"/>
                  </a:cubicBezTo>
                  <a:cubicBezTo>
                    <a:pt x="974" y="6545"/>
                    <a:pt x="0" y="7691"/>
                    <a:pt x="0" y="8836"/>
                  </a:cubicBezTo>
                  <a:cubicBezTo>
                    <a:pt x="0" y="16527"/>
                    <a:pt x="0" y="16527"/>
                    <a:pt x="0" y="16527"/>
                  </a:cubicBezTo>
                  <a:cubicBezTo>
                    <a:pt x="0" y="17836"/>
                    <a:pt x="974" y="18818"/>
                    <a:pt x="2274" y="18818"/>
                  </a:cubicBezTo>
                  <a:cubicBezTo>
                    <a:pt x="3086" y="18818"/>
                    <a:pt x="3086" y="18818"/>
                    <a:pt x="3086" y="18818"/>
                  </a:cubicBezTo>
                  <a:cubicBezTo>
                    <a:pt x="4060" y="16200"/>
                    <a:pt x="4060" y="16200"/>
                    <a:pt x="4060" y="16200"/>
                  </a:cubicBezTo>
                  <a:cubicBezTo>
                    <a:pt x="4223" y="15545"/>
                    <a:pt x="5035" y="15055"/>
                    <a:pt x="5684" y="15055"/>
                  </a:cubicBezTo>
                  <a:cubicBezTo>
                    <a:pt x="15916" y="15055"/>
                    <a:pt x="15916" y="15055"/>
                    <a:pt x="15916" y="15055"/>
                  </a:cubicBezTo>
                  <a:cubicBezTo>
                    <a:pt x="16565" y="15055"/>
                    <a:pt x="17377" y="15545"/>
                    <a:pt x="17540" y="16200"/>
                  </a:cubicBezTo>
                  <a:cubicBezTo>
                    <a:pt x="18514" y="18818"/>
                    <a:pt x="18514" y="18818"/>
                    <a:pt x="18514" y="18818"/>
                  </a:cubicBezTo>
                  <a:cubicBezTo>
                    <a:pt x="19326" y="18818"/>
                    <a:pt x="19326" y="18818"/>
                    <a:pt x="19326" y="18818"/>
                  </a:cubicBezTo>
                  <a:cubicBezTo>
                    <a:pt x="20626" y="18818"/>
                    <a:pt x="21600" y="17836"/>
                    <a:pt x="21600" y="16527"/>
                  </a:cubicBezTo>
                  <a:cubicBezTo>
                    <a:pt x="21600" y="8836"/>
                    <a:pt x="21600" y="8836"/>
                    <a:pt x="21600" y="8836"/>
                  </a:cubicBezTo>
                  <a:cubicBezTo>
                    <a:pt x="21600" y="7691"/>
                    <a:pt x="20626" y="6545"/>
                    <a:pt x="19326" y="6545"/>
                  </a:cubicBezTo>
                  <a:close/>
                </a:path>
              </a:pathLst>
            </a:custGeom>
            <a:solidFill>
              <a:schemeClr val="bg2"/>
            </a:solidFill>
            <a:ln w="12700" cap="flat">
              <a:noFill/>
              <a:miter lim="400000"/>
            </a:ln>
            <a:effectLst/>
          </p:spPr>
          <p:txBody>
            <a:bodyPr lIns="90000" tIns="46800" rIns="90000" bIns="46800" anchor="ctr">
              <a:normAutofit fontScale="45000" lnSpcReduction="20000"/>
            </a:bodyPr>
            <a:lstStyle/>
            <a:p>
              <a:pPr>
                <a:defRPr/>
              </a:pPr>
              <a:endParaRPr sz="2800" noProof="1">
                <a:latin typeface="宋体" panose="02010600030101010101" pitchFamily="2" charset="-122"/>
                <a:ea typeface="宋体" panose="02010600030101010101" pitchFamily="2" charset="-122"/>
                <a:cs typeface="+mn-ea"/>
                <a:sym typeface="+mn-lt"/>
              </a:endParaRPr>
            </a:p>
          </p:txBody>
        </p:sp>
        <p:sp>
          <p:nvSpPr>
            <p:cNvPr id="18" name="Shape 1142"/>
            <p:cNvSpPr>
              <a:spLocks noChangeArrowheads="1"/>
            </p:cNvSpPr>
            <p:nvPr>
              <p:custDataLst>
                <p:tags r:id="rId7"/>
              </p:custDataLst>
            </p:nvPr>
          </p:nvSpPr>
          <p:spPr bwMode="auto">
            <a:xfrm>
              <a:off x="3916363" y="4814888"/>
              <a:ext cx="542925" cy="542925"/>
            </a:xfrm>
            <a:custGeom>
              <a:avLst/>
              <a:gdLst>
                <a:gd name="T0" fmla="*/ 352709009 w 19679"/>
                <a:gd name="T1" fmla="*/ 60521032 h 19679"/>
                <a:gd name="T2" fmla="*/ 352709009 w 19679"/>
                <a:gd name="T3" fmla="*/ 352709009 h 19679"/>
                <a:gd name="T4" fmla="*/ 60521032 w 19679"/>
                <a:gd name="T5" fmla="*/ 352709009 h 19679"/>
                <a:gd name="T6" fmla="*/ 60521032 w 19679"/>
                <a:gd name="T7" fmla="*/ 60521032 h 19679"/>
                <a:gd name="T8" fmla="*/ 352709009 w 19679"/>
                <a:gd name="T9" fmla="*/ 60521032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43308"/>
            </a:solidFill>
            <a:ln w="12700">
              <a:solidFill>
                <a:schemeClr val="bg1"/>
              </a:solidFill>
              <a:miter lim="400000"/>
            </a:ln>
          </p:spPr>
          <p:txBody>
            <a:bodyPr/>
            <a:lstStyle/>
            <a:p>
              <a:endParaRPr lang="zh-CN" altLang="en-US"/>
            </a:p>
          </p:txBody>
        </p:sp>
        <p:sp>
          <p:nvSpPr>
            <p:cNvPr id="19" name="Shape 1143"/>
            <p:cNvSpPr/>
            <p:nvPr>
              <p:custDataLst>
                <p:tags r:id="rId8"/>
              </p:custDataLst>
            </p:nvPr>
          </p:nvSpPr>
          <p:spPr>
            <a:xfrm>
              <a:off x="4078288" y="4957763"/>
              <a:ext cx="212725" cy="257175"/>
            </a:xfrm>
            <a:custGeom>
              <a:avLst/>
              <a:gdLst/>
              <a:ahLst/>
              <a:cxnLst>
                <a:cxn ang="0">
                  <a:pos x="wd2" y="hd2"/>
                </a:cxn>
                <a:cxn ang="5400000">
                  <a:pos x="wd2" y="hd2"/>
                </a:cxn>
                <a:cxn ang="10800000">
                  <a:pos x="wd2" y="hd2"/>
                </a:cxn>
                <a:cxn ang="16200000">
                  <a:pos x="wd2" y="hd2"/>
                </a:cxn>
              </a:cxnLst>
              <a:rect l="0" t="0" r="r" b="b"/>
              <a:pathLst>
                <a:path w="21168" h="21600" extrusionOk="0">
                  <a:moveTo>
                    <a:pt x="10585" y="5651"/>
                  </a:moveTo>
                  <a:cubicBezTo>
                    <a:pt x="5710" y="5648"/>
                    <a:pt x="2252" y="4179"/>
                    <a:pt x="2252" y="3629"/>
                  </a:cubicBezTo>
                  <a:cubicBezTo>
                    <a:pt x="2250" y="3083"/>
                    <a:pt x="5710" y="1611"/>
                    <a:pt x="10585" y="1615"/>
                  </a:cubicBezTo>
                  <a:cubicBezTo>
                    <a:pt x="15458" y="1611"/>
                    <a:pt x="18918" y="3083"/>
                    <a:pt x="18916" y="3629"/>
                  </a:cubicBezTo>
                  <a:cubicBezTo>
                    <a:pt x="18916" y="4179"/>
                    <a:pt x="15458" y="5648"/>
                    <a:pt x="10585" y="5651"/>
                  </a:cubicBezTo>
                  <a:close/>
                  <a:moveTo>
                    <a:pt x="10585" y="0"/>
                  </a:moveTo>
                  <a:cubicBezTo>
                    <a:pt x="3924" y="0"/>
                    <a:pt x="-216" y="1857"/>
                    <a:pt x="9" y="3364"/>
                  </a:cubicBezTo>
                  <a:lnTo>
                    <a:pt x="2252" y="18994"/>
                  </a:lnTo>
                  <a:cubicBezTo>
                    <a:pt x="2342" y="19602"/>
                    <a:pt x="5710" y="21597"/>
                    <a:pt x="10585" y="21600"/>
                  </a:cubicBezTo>
                  <a:cubicBezTo>
                    <a:pt x="15458" y="21597"/>
                    <a:pt x="18826" y="19602"/>
                    <a:pt x="18916" y="18994"/>
                  </a:cubicBezTo>
                  <a:lnTo>
                    <a:pt x="21159" y="3364"/>
                  </a:lnTo>
                  <a:cubicBezTo>
                    <a:pt x="21384" y="1857"/>
                    <a:pt x="17246" y="0"/>
                    <a:pt x="10585" y="0"/>
                  </a:cubicBezTo>
                  <a:close/>
                </a:path>
              </a:pathLst>
            </a:custGeom>
            <a:solidFill>
              <a:schemeClr val="bg2"/>
            </a:solidFill>
            <a:ln w="12700" cap="flat">
              <a:noFill/>
              <a:miter lim="400000"/>
            </a:ln>
            <a:effectLst/>
          </p:spPr>
          <p:txBody>
            <a:bodyPr lIns="90000" tIns="46800" rIns="90000" bIns="46800" anchor="ctr">
              <a:normAutofit fontScale="45000" lnSpcReduction="20000"/>
            </a:bodyPr>
            <a:lstStyle/>
            <a:p>
              <a:pPr>
                <a:defRPr/>
              </a:pPr>
              <a:endParaRPr sz="2800" noProof="1">
                <a:latin typeface="宋体" panose="02010600030101010101" pitchFamily="2" charset="-122"/>
                <a:ea typeface="宋体" panose="02010600030101010101" pitchFamily="2" charset="-122"/>
                <a:cs typeface="+mn-ea"/>
                <a:sym typeface="+mn-lt"/>
              </a:endParaRPr>
            </a:p>
          </p:txBody>
        </p:sp>
        <p:sp>
          <p:nvSpPr>
            <p:cNvPr id="21" name="矩形 20"/>
            <p:cNvSpPr/>
            <p:nvPr/>
          </p:nvSpPr>
          <p:spPr>
            <a:xfrm>
              <a:off x="4460271" y="4785953"/>
              <a:ext cx="2946702" cy="510617"/>
            </a:xfrm>
            <a:prstGeom prst="rect">
              <a:avLst/>
            </a:prstGeom>
          </p:spPr>
          <p:txBody>
            <a:bodyPr wrap="square">
              <a:spAutoFit/>
            </a:bodyPr>
            <a:lstStyle/>
            <a:p>
              <a:pPr>
                <a:lnSpc>
                  <a:spcPct val="130000"/>
                </a:lnSpc>
                <a:spcBef>
                  <a:spcPts val="1000"/>
                </a:spcBef>
              </a:pPr>
              <a:r>
                <a:rPr lang="en-US" altLang="zh-CN" sz="2400" b="1" dirty="0" err="1">
                  <a:latin typeface="宋体" panose="02010600030101010101" pitchFamily="2" charset="-122"/>
                  <a:ea typeface="宋体" panose="02010600030101010101" pitchFamily="2" charset="-122"/>
                  <a:sym typeface="Arial" panose="020B0604020202020204" pitchFamily="34" charset="0"/>
                </a:rPr>
                <a:t>世界观决定人生观</a:t>
              </a:r>
              <a:endParaRPr lang="zh-CN" altLang="en-US" sz="2400" b="1" dirty="0">
                <a:latin typeface="宋体" panose="02010600030101010101" pitchFamily="2" charset="-122"/>
                <a:ea typeface="宋体" panose="02010600030101010101" pitchFamily="2" charset="-122"/>
                <a:sym typeface="Arial" panose="020B0604020202020204" pitchFamily="34" charset="0"/>
              </a:endParaRPr>
            </a:p>
          </p:txBody>
        </p:sp>
      </p:grpSp>
      <p:sp>
        <p:nvSpPr>
          <p:cNvPr id="16" name="标题 1">
            <a:extLst>
              <a:ext uri="{FF2B5EF4-FFF2-40B4-BE49-F238E27FC236}">
                <a16:creationId xmlns:a16="http://schemas.microsoft.com/office/drawing/2014/main" id="{95EE07FC-A5F1-47EF-B624-9E077E432320}"/>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（三）人生观与世界观、价值观</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812173" y="1911350"/>
            <a:ext cx="6845300" cy="1783715"/>
          </a:xfrm>
          <a:prstGeom prst="rect">
            <a:avLst/>
          </a:prstGeom>
          <a:noFill/>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spcBef>
                <a:spcPts val="3600"/>
              </a:spcBef>
            </a:pPr>
            <a:endParaRPr lang="en-US" altLang="zh-CN" sz="4000" dirty="0">
              <a:latin typeface="黑体" panose="02010609060101010101" pitchFamily="49" charset="-122"/>
              <a:ea typeface="黑体" panose="02010609060101010101" pitchFamily="49" charset="-122"/>
            </a:endParaRPr>
          </a:p>
          <a:p>
            <a:pPr algn="ctr">
              <a:spcBef>
                <a:spcPts val="3600"/>
              </a:spcBef>
            </a:pPr>
            <a:r>
              <a:rPr lang="zh-CN" altLang="en-US" sz="4000" dirty="0">
                <a:latin typeface="黑体" panose="02010609060101010101" pitchFamily="49" charset="-122"/>
                <a:ea typeface="黑体" panose="02010609060101010101" pitchFamily="49" charset="-122"/>
              </a:rPr>
              <a:t>专题二：</a:t>
            </a:r>
            <a:r>
              <a:rPr lang="zh-CN" altLang="en-US" sz="4000" noProof="1">
                <a:latin typeface="黑体" panose="02010609060101010101" pitchFamily="49" charset="-122"/>
                <a:ea typeface="黑体" panose="02010609060101010101" pitchFamily="49" charset="-122"/>
              </a:rPr>
              <a:t>树立正确的人生观</a:t>
            </a:r>
          </a:p>
        </p:txBody>
      </p:sp>
      <p:sp>
        <p:nvSpPr>
          <p:cNvPr id="4" name="TextBox 3"/>
          <p:cNvSpPr txBox="1"/>
          <p:nvPr/>
        </p:nvSpPr>
        <p:spPr>
          <a:xfrm>
            <a:off x="3402013" y="4946650"/>
            <a:ext cx="5387975" cy="830997"/>
          </a:xfrm>
          <a:prstGeom prst="rect">
            <a:avLst/>
          </a:prstGeom>
          <a:noFill/>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endParaRPr lang="en-US" altLang="zh-CN" sz="2400" dirty="0">
              <a:latin typeface="微软雅黑" panose="020B0503020204020204" pitchFamily="34" charset="-122"/>
            </a:endParaRPr>
          </a:p>
          <a:p>
            <a:pPr algn="ctr"/>
            <a:endParaRPr lang="zh-CN" altLang="en-US" sz="2400" dirty="0">
              <a:latin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C5AF36D4-F9BF-484A-AA06-FF6C7D2DDD53}" type="slidenum">
              <a:rPr lang="zh-CN" altLang="en-US" smtClean="0"/>
              <a:pPr>
                <a:defRPr/>
              </a:pPr>
              <a:t>3</a:t>
            </a:fld>
            <a:endParaRPr lang="en-US" altLang="zh-CN"/>
          </a:p>
        </p:txBody>
      </p:sp>
    </p:spTree>
  </p:cSld>
  <p:clrMapOvr>
    <a:masterClrMapping/>
  </p:clrMapOvr>
  <p:transition spd="slow" advClick="0" advTm="1500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文本框 2"/>
          <p:cNvSpPr txBox="1">
            <a:spLocks noChangeArrowheads="1"/>
          </p:cNvSpPr>
          <p:nvPr>
            <p:custDataLst>
              <p:tags r:id="rId1"/>
            </p:custDataLst>
          </p:nvPr>
        </p:nvSpPr>
        <p:spPr bwMode="auto">
          <a:xfrm>
            <a:off x="227816" y="1677527"/>
            <a:ext cx="11933853" cy="67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4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sym typeface="+mn-ea"/>
              </a:rPr>
              <a:t>价值观是人们关于价值的根本观点，对于人生观的形成和发展有重要的引导作用。</a:t>
            </a:r>
            <a:endParaRPr lang="zh-CN" altLang="en-US" sz="2400" dirty="0">
              <a:latin typeface="宋体" panose="02010600030101010101" pitchFamily="2" charset="-122"/>
              <a:ea typeface="宋体" panose="02010600030101010101" pitchFamily="2" charset="-122"/>
            </a:endParaRPr>
          </a:p>
        </p:txBody>
      </p:sp>
      <p:sp>
        <p:nvSpPr>
          <p:cNvPr id="33803" name="文本框 11"/>
          <p:cNvSpPr txBox="1">
            <a:spLocks noChangeArrowheads="1"/>
          </p:cNvSpPr>
          <p:nvPr>
            <p:custDataLst>
              <p:tags r:id="rId2"/>
            </p:custDataLst>
          </p:nvPr>
        </p:nvSpPr>
        <p:spPr bwMode="auto">
          <a:xfrm>
            <a:off x="7739206" y="3026624"/>
            <a:ext cx="3719512" cy="2366906"/>
          </a:xfrm>
          <a:prstGeom prst="rect">
            <a:avLst/>
          </a:prstGeom>
          <a:solidFill>
            <a:schemeClr val="tx2">
              <a:lumMod val="40000"/>
              <a:lumOff val="60000"/>
            </a:schemeClr>
          </a:solidFill>
          <a:ln>
            <a:noFill/>
          </a:ln>
        </p:spPr>
        <p:txBody>
          <a:bodyPr lIns="90000" tIns="46800" rIns="90000" bIns="4680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spcBef>
                <a:spcPts val="1000"/>
              </a:spcBef>
            </a:pPr>
            <a:r>
              <a:rPr lang="en-US" altLang="zh-CN" sz="2000" b="1" dirty="0">
                <a:latin typeface="宋体" panose="02010600030101010101" pitchFamily="2" charset="-122"/>
                <a:ea typeface="宋体" panose="02010600030101010101" pitchFamily="2" charset="-122"/>
                <a:sym typeface="Arial" panose="020B0604020202020204" pitchFamily="34" charset="0"/>
              </a:rPr>
              <a:t>马克思主义第一次站在人民的立场探求人类自由解放的道路，坚持一切以人民为中心的价值追求，以实现最广大人民群众的根本利益为价值导向。</a:t>
            </a:r>
          </a:p>
        </p:txBody>
      </p:sp>
      <p:sp>
        <p:nvSpPr>
          <p:cNvPr id="33804" name="文本框 14"/>
          <p:cNvSpPr txBox="1">
            <a:spLocks noChangeArrowheads="1"/>
          </p:cNvSpPr>
          <p:nvPr>
            <p:custDataLst>
              <p:tags r:id="rId3"/>
            </p:custDataLst>
          </p:nvPr>
        </p:nvSpPr>
        <p:spPr bwMode="auto">
          <a:xfrm>
            <a:off x="357143" y="3022602"/>
            <a:ext cx="3556027" cy="2370928"/>
          </a:xfrm>
          <a:prstGeom prst="rect">
            <a:avLst/>
          </a:prstGeom>
          <a:solidFill>
            <a:schemeClr val="tx2">
              <a:lumMod val="60000"/>
              <a:lumOff val="40000"/>
            </a:schemeClr>
          </a:solidFill>
          <a:ln>
            <a:noFill/>
          </a:ln>
        </p:spPr>
        <p:txBody>
          <a:bodyPr lIns="90000" tIns="46800" rIns="90000" bIns="4680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spcBef>
                <a:spcPts val="1000"/>
              </a:spcBef>
            </a:pPr>
            <a:r>
              <a:rPr lang="zh-CN" altLang="en-US" sz="2400" dirty="0">
                <a:latin typeface="宋体" panose="02010600030101010101" pitchFamily="2" charset="-122"/>
                <a:ea typeface="宋体" panose="02010600030101010101" pitchFamily="2" charset="-122"/>
                <a:sym typeface="Arial" panose="020B0604020202020204" pitchFamily="34" charset="0"/>
              </a:rPr>
              <a:t>价值观为人们在社会生活中判断善恶、美丑、福祸、荣辱、利害提供基本准则</a:t>
            </a:r>
            <a:r>
              <a:rPr lang="zh-CN" altLang="en-US" sz="2800" dirty="0">
                <a:latin typeface="宋体" panose="02010600030101010101" pitchFamily="2" charset="-122"/>
                <a:ea typeface="宋体" panose="02010600030101010101" pitchFamily="2" charset="-122"/>
                <a:sym typeface="Arial" panose="020B0604020202020204" pitchFamily="34" charset="0"/>
              </a:rPr>
              <a:t>。</a:t>
            </a:r>
          </a:p>
        </p:txBody>
      </p:sp>
      <p:grpSp>
        <p:nvGrpSpPr>
          <p:cNvPr id="11" name="组合 10"/>
          <p:cNvGrpSpPr/>
          <p:nvPr/>
        </p:nvGrpSpPr>
        <p:grpSpPr>
          <a:xfrm>
            <a:off x="3930247" y="3022602"/>
            <a:ext cx="3719512" cy="2370928"/>
            <a:chOff x="3916363" y="3866356"/>
            <a:chExt cx="3803650" cy="2400300"/>
          </a:xfrm>
        </p:grpSpPr>
        <p:sp>
          <p:nvSpPr>
            <p:cNvPr id="12" name="流程图: 决策 11"/>
            <p:cNvSpPr/>
            <p:nvPr>
              <p:custDataLst>
                <p:tags r:id="rId4"/>
              </p:custDataLst>
            </p:nvPr>
          </p:nvSpPr>
          <p:spPr>
            <a:xfrm>
              <a:off x="4060825" y="3866356"/>
              <a:ext cx="3581400" cy="2400300"/>
            </a:xfrm>
            <a:prstGeom prst="flowChartDecision">
              <a:avLst/>
            </a:prstGeom>
            <a:solidFill>
              <a:srgbClr val="DF3621">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defRPr/>
              </a:pPr>
              <a:endParaRPr lang="zh-CN" altLang="en-US" sz="2800" noProof="1">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sp>
          <p:nvSpPr>
            <p:cNvPr id="33799" name="Shape 1139"/>
            <p:cNvSpPr>
              <a:spLocks noChangeArrowheads="1"/>
            </p:cNvSpPr>
            <p:nvPr>
              <p:custDataLst>
                <p:tags r:id="rId5"/>
              </p:custDataLst>
            </p:nvPr>
          </p:nvSpPr>
          <p:spPr bwMode="auto">
            <a:xfrm>
              <a:off x="7175500" y="4814888"/>
              <a:ext cx="544513" cy="542925"/>
            </a:xfrm>
            <a:custGeom>
              <a:avLst/>
              <a:gdLst>
                <a:gd name="T0" fmla="*/ 355812696 w 19679"/>
                <a:gd name="T1" fmla="*/ 60521032 h 19679"/>
                <a:gd name="T2" fmla="*/ 355812696 w 19679"/>
                <a:gd name="T3" fmla="*/ 352709009 h 19679"/>
                <a:gd name="T4" fmla="*/ 61053219 w 19679"/>
                <a:gd name="T5" fmla="*/ 352709009 h 19679"/>
                <a:gd name="T6" fmla="*/ 61053219 w 19679"/>
                <a:gd name="T7" fmla="*/ 60521032 h 19679"/>
                <a:gd name="T8" fmla="*/ 355812696 w 19679"/>
                <a:gd name="T9" fmla="*/ 60521032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43308"/>
            </a:solidFill>
            <a:ln w="12700">
              <a:solidFill>
                <a:schemeClr val="bg1"/>
              </a:solidFill>
              <a:miter lim="400000"/>
            </a:ln>
          </p:spPr>
          <p:txBody>
            <a:bodyPr/>
            <a:lstStyle/>
            <a:p>
              <a:endParaRPr lang="zh-CN" altLang="en-US"/>
            </a:p>
          </p:txBody>
        </p:sp>
        <p:sp>
          <p:nvSpPr>
            <p:cNvPr id="14" name="Shape 1140"/>
            <p:cNvSpPr/>
            <p:nvPr>
              <p:custDataLst>
                <p:tags r:id="rId6"/>
              </p:custDataLst>
            </p:nvPr>
          </p:nvSpPr>
          <p:spPr>
            <a:xfrm>
              <a:off x="7318375" y="4938713"/>
              <a:ext cx="258763" cy="255587"/>
            </a:xfrm>
            <a:custGeom>
              <a:avLst/>
              <a:gdLst/>
              <a:ahLst/>
              <a:cxnLst>
                <a:cxn ang="0">
                  <a:pos x="wd2" y="hd2"/>
                </a:cxn>
                <a:cxn ang="5400000">
                  <a:pos x="wd2" y="hd2"/>
                </a:cxn>
                <a:cxn ang="10800000">
                  <a:pos x="wd2" y="hd2"/>
                </a:cxn>
                <a:cxn ang="16200000">
                  <a:pos x="wd2" y="hd2"/>
                </a:cxn>
              </a:cxnLst>
              <a:rect l="0" t="0" r="r" b="b"/>
              <a:pathLst>
                <a:path w="21600" h="21600" extrusionOk="0">
                  <a:moveTo>
                    <a:pt x="16241" y="491"/>
                  </a:moveTo>
                  <a:cubicBezTo>
                    <a:pt x="16241" y="164"/>
                    <a:pt x="16078" y="0"/>
                    <a:pt x="15753" y="0"/>
                  </a:cubicBezTo>
                  <a:cubicBezTo>
                    <a:pt x="5847" y="0"/>
                    <a:pt x="5847" y="0"/>
                    <a:pt x="5847" y="0"/>
                  </a:cubicBezTo>
                  <a:cubicBezTo>
                    <a:pt x="5522" y="0"/>
                    <a:pt x="5359" y="164"/>
                    <a:pt x="5359" y="491"/>
                  </a:cubicBezTo>
                  <a:cubicBezTo>
                    <a:pt x="5359" y="5400"/>
                    <a:pt x="5359" y="5400"/>
                    <a:pt x="5359" y="5400"/>
                  </a:cubicBezTo>
                  <a:cubicBezTo>
                    <a:pt x="16241" y="5400"/>
                    <a:pt x="16241" y="5400"/>
                    <a:pt x="16241" y="5400"/>
                  </a:cubicBezTo>
                  <a:lnTo>
                    <a:pt x="16241" y="491"/>
                  </a:lnTo>
                  <a:close/>
                  <a:moveTo>
                    <a:pt x="16403" y="16691"/>
                  </a:moveTo>
                  <a:cubicBezTo>
                    <a:pt x="16241" y="16527"/>
                    <a:pt x="16078" y="16364"/>
                    <a:pt x="15916" y="16364"/>
                  </a:cubicBezTo>
                  <a:cubicBezTo>
                    <a:pt x="5684" y="16364"/>
                    <a:pt x="5684" y="16364"/>
                    <a:pt x="5684" y="16364"/>
                  </a:cubicBezTo>
                  <a:cubicBezTo>
                    <a:pt x="5522" y="16364"/>
                    <a:pt x="5359" y="16527"/>
                    <a:pt x="5197" y="16691"/>
                  </a:cubicBezTo>
                  <a:cubicBezTo>
                    <a:pt x="3573" y="21109"/>
                    <a:pt x="3573" y="21109"/>
                    <a:pt x="3573" y="21109"/>
                  </a:cubicBezTo>
                  <a:cubicBezTo>
                    <a:pt x="3573" y="21273"/>
                    <a:pt x="3573" y="21273"/>
                    <a:pt x="3735" y="21436"/>
                  </a:cubicBezTo>
                  <a:cubicBezTo>
                    <a:pt x="3735" y="21600"/>
                    <a:pt x="3898" y="21600"/>
                    <a:pt x="4060" y="21600"/>
                  </a:cubicBezTo>
                  <a:cubicBezTo>
                    <a:pt x="17540" y="21600"/>
                    <a:pt x="17540" y="21600"/>
                    <a:pt x="17540" y="21600"/>
                  </a:cubicBezTo>
                  <a:cubicBezTo>
                    <a:pt x="17702" y="21600"/>
                    <a:pt x="17865" y="21600"/>
                    <a:pt x="17865" y="21436"/>
                  </a:cubicBezTo>
                  <a:cubicBezTo>
                    <a:pt x="18027" y="21273"/>
                    <a:pt x="18027" y="21273"/>
                    <a:pt x="18027" y="21109"/>
                  </a:cubicBezTo>
                  <a:lnTo>
                    <a:pt x="16403" y="16691"/>
                  </a:lnTo>
                  <a:close/>
                  <a:moveTo>
                    <a:pt x="4872" y="9164"/>
                  </a:moveTo>
                  <a:cubicBezTo>
                    <a:pt x="4872" y="10964"/>
                    <a:pt x="4872" y="10964"/>
                    <a:pt x="4872" y="10964"/>
                  </a:cubicBezTo>
                  <a:cubicBezTo>
                    <a:pt x="16565" y="10964"/>
                    <a:pt x="16565" y="10964"/>
                    <a:pt x="16565" y="10964"/>
                  </a:cubicBezTo>
                  <a:cubicBezTo>
                    <a:pt x="16565" y="9164"/>
                    <a:pt x="16565" y="9164"/>
                    <a:pt x="16565" y="9164"/>
                  </a:cubicBezTo>
                  <a:cubicBezTo>
                    <a:pt x="16565" y="9164"/>
                    <a:pt x="15266" y="6545"/>
                    <a:pt x="15266" y="6545"/>
                  </a:cubicBezTo>
                  <a:cubicBezTo>
                    <a:pt x="6334" y="6545"/>
                    <a:pt x="6334" y="6545"/>
                    <a:pt x="6334" y="6545"/>
                  </a:cubicBezTo>
                  <a:cubicBezTo>
                    <a:pt x="6334" y="6545"/>
                    <a:pt x="4872" y="9164"/>
                    <a:pt x="4872" y="9164"/>
                  </a:cubicBezTo>
                  <a:close/>
                  <a:moveTo>
                    <a:pt x="10719" y="8345"/>
                  </a:moveTo>
                  <a:cubicBezTo>
                    <a:pt x="11693" y="8345"/>
                    <a:pt x="12505" y="8673"/>
                    <a:pt x="12505" y="9164"/>
                  </a:cubicBezTo>
                  <a:cubicBezTo>
                    <a:pt x="12505" y="9655"/>
                    <a:pt x="11693" y="10145"/>
                    <a:pt x="10719" y="10145"/>
                  </a:cubicBezTo>
                  <a:cubicBezTo>
                    <a:pt x="9907" y="10145"/>
                    <a:pt x="9095" y="9655"/>
                    <a:pt x="9095" y="9164"/>
                  </a:cubicBezTo>
                  <a:cubicBezTo>
                    <a:pt x="9095" y="8673"/>
                    <a:pt x="9907" y="8345"/>
                    <a:pt x="10719" y="8345"/>
                  </a:cubicBezTo>
                  <a:close/>
                  <a:moveTo>
                    <a:pt x="19326" y="6545"/>
                  </a:moveTo>
                  <a:cubicBezTo>
                    <a:pt x="16403" y="6545"/>
                    <a:pt x="16403" y="6545"/>
                    <a:pt x="16403" y="6545"/>
                  </a:cubicBezTo>
                  <a:cubicBezTo>
                    <a:pt x="17540" y="8836"/>
                    <a:pt x="17540" y="8836"/>
                    <a:pt x="17540" y="8836"/>
                  </a:cubicBezTo>
                  <a:cubicBezTo>
                    <a:pt x="17540" y="8836"/>
                    <a:pt x="17540" y="8836"/>
                    <a:pt x="17540" y="8836"/>
                  </a:cubicBezTo>
                  <a:cubicBezTo>
                    <a:pt x="17702" y="8836"/>
                    <a:pt x="17702" y="8836"/>
                    <a:pt x="17702" y="9000"/>
                  </a:cubicBezTo>
                  <a:cubicBezTo>
                    <a:pt x="17702" y="9000"/>
                    <a:pt x="17702" y="11455"/>
                    <a:pt x="17702" y="11455"/>
                  </a:cubicBezTo>
                  <a:cubicBezTo>
                    <a:pt x="17702" y="11782"/>
                    <a:pt x="17540" y="11945"/>
                    <a:pt x="17215" y="11945"/>
                  </a:cubicBezTo>
                  <a:cubicBezTo>
                    <a:pt x="4385" y="11945"/>
                    <a:pt x="4385" y="11945"/>
                    <a:pt x="4385" y="11945"/>
                  </a:cubicBezTo>
                  <a:cubicBezTo>
                    <a:pt x="4060" y="11945"/>
                    <a:pt x="3898" y="11782"/>
                    <a:pt x="3898" y="11455"/>
                  </a:cubicBezTo>
                  <a:cubicBezTo>
                    <a:pt x="3898" y="11455"/>
                    <a:pt x="3898" y="9164"/>
                    <a:pt x="3898" y="9000"/>
                  </a:cubicBezTo>
                  <a:cubicBezTo>
                    <a:pt x="3898" y="8836"/>
                    <a:pt x="3898" y="8836"/>
                    <a:pt x="4060" y="8836"/>
                  </a:cubicBezTo>
                  <a:cubicBezTo>
                    <a:pt x="5197" y="6545"/>
                    <a:pt x="5197" y="6545"/>
                    <a:pt x="5197" y="6545"/>
                  </a:cubicBezTo>
                  <a:cubicBezTo>
                    <a:pt x="2274" y="6545"/>
                    <a:pt x="2274" y="6545"/>
                    <a:pt x="2274" y="6545"/>
                  </a:cubicBezTo>
                  <a:cubicBezTo>
                    <a:pt x="974" y="6545"/>
                    <a:pt x="0" y="7691"/>
                    <a:pt x="0" y="8836"/>
                  </a:cubicBezTo>
                  <a:cubicBezTo>
                    <a:pt x="0" y="16527"/>
                    <a:pt x="0" y="16527"/>
                    <a:pt x="0" y="16527"/>
                  </a:cubicBezTo>
                  <a:cubicBezTo>
                    <a:pt x="0" y="17836"/>
                    <a:pt x="974" y="18818"/>
                    <a:pt x="2274" y="18818"/>
                  </a:cubicBezTo>
                  <a:cubicBezTo>
                    <a:pt x="3086" y="18818"/>
                    <a:pt x="3086" y="18818"/>
                    <a:pt x="3086" y="18818"/>
                  </a:cubicBezTo>
                  <a:cubicBezTo>
                    <a:pt x="4060" y="16200"/>
                    <a:pt x="4060" y="16200"/>
                    <a:pt x="4060" y="16200"/>
                  </a:cubicBezTo>
                  <a:cubicBezTo>
                    <a:pt x="4223" y="15545"/>
                    <a:pt x="5035" y="15055"/>
                    <a:pt x="5684" y="15055"/>
                  </a:cubicBezTo>
                  <a:cubicBezTo>
                    <a:pt x="15916" y="15055"/>
                    <a:pt x="15916" y="15055"/>
                    <a:pt x="15916" y="15055"/>
                  </a:cubicBezTo>
                  <a:cubicBezTo>
                    <a:pt x="16565" y="15055"/>
                    <a:pt x="17377" y="15545"/>
                    <a:pt x="17540" y="16200"/>
                  </a:cubicBezTo>
                  <a:cubicBezTo>
                    <a:pt x="18514" y="18818"/>
                    <a:pt x="18514" y="18818"/>
                    <a:pt x="18514" y="18818"/>
                  </a:cubicBezTo>
                  <a:cubicBezTo>
                    <a:pt x="19326" y="18818"/>
                    <a:pt x="19326" y="18818"/>
                    <a:pt x="19326" y="18818"/>
                  </a:cubicBezTo>
                  <a:cubicBezTo>
                    <a:pt x="20626" y="18818"/>
                    <a:pt x="21600" y="17836"/>
                    <a:pt x="21600" y="16527"/>
                  </a:cubicBezTo>
                  <a:cubicBezTo>
                    <a:pt x="21600" y="8836"/>
                    <a:pt x="21600" y="8836"/>
                    <a:pt x="21600" y="8836"/>
                  </a:cubicBezTo>
                  <a:cubicBezTo>
                    <a:pt x="21600" y="7691"/>
                    <a:pt x="20626" y="6545"/>
                    <a:pt x="19326" y="6545"/>
                  </a:cubicBezTo>
                  <a:close/>
                </a:path>
              </a:pathLst>
            </a:custGeom>
            <a:solidFill>
              <a:schemeClr val="bg2"/>
            </a:solidFill>
            <a:ln w="12700" cap="flat">
              <a:noFill/>
              <a:miter lim="400000"/>
            </a:ln>
            <a:effectLst/>
          </p:spPr>
          <p:txBody>
            <a:bodyPr lIns="90000" tIns="46800" rIns="90000" bIns="46800" anchor="ctr">
              <a:normAutofit fontScale="45000" lnSpcReduction="20000"/>
            </a:bodyPr>
            <a:lstStyle/>
            <a:p>
              <a:pPr>
                <a:defRPr/>
              </a:pPr>
              <a:endParaRPr sz="2800" noProof="1">
                <a:latin typeface="宋体" panose="02010600030101010101" pitchFamily="2" charset="-122"/>
                <a:ea typeface="宋体" panose="02010600030101010101" pitchFamily="2" charset="-122"/>
                <a:cs typeface="+mn-ea"/>
                <a:sym typeface="+mn-lt"/>
              </a:endParaRPr>
            </a:p>
          </p:txBody>
        </p:sp>
        <p:sp>
          <p:nvSpPr>
            <p:cNvPr id="33801" name="Shape 1142"/>
            <p:cNvSpPr>
              <a:spLocks noChangeArrowheads="1"/>
            </p:cNvSpPr>
            <p:nvPr>
              <p:custDataLst>
                <p:tags r:id="rId7"/>
              </p:custDataLst>
            </p:nvPr>
          </p:nvSpPr>
          <p:spPr bwMode="auto">
            <a:xfrm>
              <a:off x="3916363" y="4814888"/>
              <a:ext cx="542925" cy="542925"/>
            </a:xfrm>
            <a:custGeom>
              <a:avLst/>
              <a:gdLst>
                <a:gd name="T0" fmla="*/ 352709009 w 19679"/>
                <a:gd name="T1" fmla="*/ 60521032 h 19679"/>
                <a:gd name="T2" fmla="*/ 352709009 w 19679"/>
                <a:gd name="T3" fmla="*/ 352709009 h 19679"/>
                <a:gd name="T4" fmla="*/ 60521032 w 19679"/>
                <a:gd name="T5" fmla="*/ 352709009 h 19679"/>
                <a:gd name="T6" fmla="*/ 60521032 w 19679"/>
                <a:gd name="T7" fmla="*/ 60521032 h 19679"/>
                <a:gd name="T8" fmla="*/ 352709009 w 19679"/>
                <a:gd name="T9" fmla="*/ 60521032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43308"/>
            </a:solidFill>
            <a:ln w="12700">
              <a:solidFill>
                <a:schemeClr val="bg1"/>
              </a:solidFill>
              <a:miter lim="400000"/>
            </a:ln>
          </p:spPr>
          <p:txBody>
            <a:bodyPr/>
            <a:lstStyle/>
            <a:p>
              <a:endParaRPr lang="zh-CN" altLang="en-US"/>
            </a:p>
          </p:txBody>
        </p:sp>
        <p:sp>
          <p:nvSpPr>
            <p:cNvPr id="16" name="Shape 1143"/>
            <p:cNvSpPr/>
            <p:nvPr>
              <p:custDataLst>
                <p:tags r:id="rId8"/>
              </p:custDataLst>
            </p:nvPr>
          </p:nvSpPr>
          <p:spPr>
            <a:xfrm>
              <a:off x="4078288" y="4957763"/>
              <a:ext cx="212725" cy="257175"/>
            </a:xfrm>
            <a:custGeom>
              <a:avLst/>
              <a:gdLst/>
              <a:ahLst/>
              <a:cxnLst>
                <a:cxn ang="0">
                  <a:pos x="wd2" y="hd2"/>
                </a:cxn>
                <a:cxn ang="5400000">
                  <a:pos x="wd2" y="hd2"/>
                </a:cxn>
                <a:cxn ang="10800000">
                  <a:pos x="wd2" y="hd2"/>
                </a:cxn>
                <a:cxn ang="16200000">
                  <a:pos x="wd2" y="hd2"/>
                </a:cxn>
              </a:cxnLst>
              <a:rect l="0" t="0" r="r" b="b"/>
              <a:pathLst>
                <a:path w="21168" h="21600" extrusionOk="0">
                  <a:moveTo>
                    <a:pt x="10585" y="5651"/>
                  </a:moveTo>
                  <a:cubicBezTo>
                    <a:pt x="5710" y="5648"/>
                    <a:pt x="2252" y="4179"/>
                    <a:pt x="2252" y="3629"/>
                  </a:cubicBezTo>
                  <a:cubicBezTo>
                    <a:pt x="2250" y="3083"/>
                    <a:pt x="5710" y="1611"/>
                    <a:pt x="10585" y="1615"/>
                  </a:cubicBezTo>
                  <a:cubicBezTo>
                    <a:pt x="15458" y="1611"/>
                    <a:pt x="18918" y="3083"/>
                    <a:pt x="18916" y="3629"/>
                  </a:cubicBezTo>
                  <a:cubicBezTo>
                    <a:pt x="18916" y="4179"/>
                    <a:pt x="15458" y="5648"/>
                    <a:pt x="10585" y="5651"/>
                  </a:cubicBezTo>
                  <a:close/>
                  <a:moveTo>
                    <a:pt x="10585" y="0"/>
                  </a:moveTo>
                  <a:cubicBezTo>
                    <a:pt x="3924" y="0"/>
                    <a:pt x="-216" y="1857"/>
                    <a:pt x="9" y="3364"/>
                  </a:cubicBezTo>
                  <a:lnTo>
                    <a:pt x="2252" y="18994"/>
                  </a:lnTo>
                  <a:cubicBezTo>
                    <a:pt x="2342" y="19602"/>
                    <a:pt x="5710" y="21597"/>
                    <a:pt x="10585" y="21600"/>
                  </a:cubicBezTo>
                  <a:cubicBezTo>
                    <a:pt x="15458" y="21597"/>
                    <a:pt x="18826" y="19602"/>
                    <a:pt x="18916" y="18994"/>
                  </a:cubicBezTo>
                  <a:lnTo>
                    <a:pt x="21159" y="3364"/>
                  </a:lnTo>
                  <a:cubicBezTo>
                    <a:pt x="21384" y="1857"/>
                    <a:pt x="17246" y="0"/>
                    <a:pt x="10585" y="0"/>
                  </a:cubicBezTo>
                  <a:close/>
                </a:path>
              </a:pathLst>
            </a:custGeom>
            <a:solidFill>
              <a:schemeClr val="bg2"/>
            </a:solidFill>
            <a:ln w="12700" cap="flat">
              <a:noFill/>
              <a:miter lim="400000"/>
            </a:ln>
            <a:effectLst/>
          </p:spPr>
          <p:txBody>
            <a:bodyPr lIns="90000" tIns="46800" rIns="90000" bIns="46800" anchor="ctr">
              <a:normAutofit fontScale="45000" lnSpcReduction="20000"/>
            </a:bodyPr>
            <a:lstStyle/>
            <a:p>
              <a:pPr>
                <a:defRPr/>
              </a:pPr>
              <a:endParaRPr sz="2800" noProof="1">
                <a:latin typeface="宋体" panose="02010600030101010101" pitchFamily="2" charset="-122"/>
                <a:ea typeface="宋体" panose="02010600030101010101" pitchFamily="2" charset="-122"/>
                <a:cs typeface="+mn-ea"/>
                <a:sym typeface="+mn-lt"/>
              </a:endParaRPr>
            </a:p>
          </p:txBody>
        </p:sp>
        <p:sp>
          <p:nvSpPr>
            <p:cNvPr id="3" name="矩形 2"/>
            <p:cNvSpPr/>
            <p:nvPr/>
          </p:nvSpPr>
          <p:spPr>
            <a:xfrm>
              <a:off x="4460271" y="4785953"/>
              <a:ext cx="2946702" cy="510617"/>
            </a:xfrm>
            <a:prstGeom prst="rect">
              <a:avLst/>
            </a:prstGeom>
          </p:spPr>
          <p:txBody>
            <a:bodyPr wrap="square">
              <a:spAutoFit/>
            </a:bodyPr>
            <a:lstStyle/>
            <a:p>
              <a:pPr>
                <a:lnSpc>
                  <a:spcPct val="130000"/>
                </a:lnSpc>
                <a:spcBef>
                  <a:spcPts val="1000"/>
                </a:spcBef>
              </a:pPr>
              <a:r>
                <a:rPr lang="zh-CN" altLang="en-US" sz="2400" b="1" dirty="0">
                  <a:latin typeface="宋体" panose="02010600030101010101" pitchFamily="2" charset="-122"/>
                  <a:ea typeface="宋体" panose="02010600030101010101" pitchFamily="2" charset="-122"/>
                  <a:sym typeface="Arial" panose="020B0604020202020204" pitchFamily="34" charset="0"/>
                </a:rPr>
                <a:t>价值观引导人生观</a:t>
              </a:r>
            </a:p>
          </p:txBody>
        </p:sp>
      </p:grpSp>
      <p:sp>
        <p:nvSpPr>
          <p:cNvPr id="2" name="标题 1"/>
          <p:cNvSpPr>
            <a:spLocks noGrp="1"/>
          </p:cNvSpPr>
          <p:nvPr>
            <p:ph type="title"/>
          </p:nvPr>
        </p:nvSpPr>
        <p:spPr>
          <a:xfrm>
            <a:off x="357143" y="965497"/>
            <a:ext cx="8763000" cy="650875"/>
          </a:xfrm>
        </p:spPr>
        <p:txBody>
          <a:bodyPr/>
          <a:lstStyle/>
          <a:p>
            <a:r>
              <a:rPr lang="zh-CN" altLang="en-US" sz="3000" dirty="0">
                <a:latin typeface="黑体" panose="02010609060101010101" pitchFamily="49" charset="-122"/>
                <a:ea typeface="黑体" panose="02010609060101010101" pitchFamily="49" charset="-122"/>
                <a:cs typeface="+mn-cs"/>
              </a:rPr>
              <a:t>人生观与价值观</a:t>
            </a:r>
          </a:p>
        </p:txBody>
      </p:sp>
      <p:sp>
        <p:nvSpPr>
          <p:cNvPr id="13" name="灯片编号占位符 12"/>
          <p:cNvSpPr>
            <a:spLocks noGrp="1"/>
          </p:cNvSpPr>
          <p:nvPr>
            <p:ph type="sldNum" sz="quarter" idx="12"/>
          </p:nvPr>
        </p:nvSpPr>
        <p:spPr>
          <a:xfrm>
            <a:off x="8831580" y="6381433"/>
            <a:ext cx="2844800" cy="476250"/>
          </a:xfrm>
        </p:spPr>
        <p:txBody>
          <a:bodyPr/>
          <a:lstStyle/>
          <a:p>
            <a:pPr>
              <a:defRPr/>
            </a:pPr>
            <a:fld id="{954B6C9A-5B61-4A82-B737-20896FAD5984}" type="slidenum">
              <a:rPr lang="zh-CN" altLang="en-US" smtClean="0"/>
              <a:pPr>
                <a:defRPr/>
              </a:pPr>
              <a:t>30</a:t>
            </a:fld>
            <a:endParaRPr lang="en-US" altLang="zh-CN"/>
          </a:p>
        </p:txBody>
      </p:sp>
      <p:sp>
        <p:nvSpPr>
          <p:cNvPr id="15" name="标题 1">
            <a:extLst>
              <a:ext uri="{FF2B5EF4-FFF2-40B4-BE49-F238E27FC236}">
                <a16:creationId xmlns:a16="http://schemas.microsoft.com/office/drawing/2014/main" id="{29F87EA1-DD76-492F-8541-1F58EBD9B5AF}"/>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（三）人生观与世界观、价值观</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67250" y="889000"/>
            <a:ext cx="3720465" cy="650875"/>
          </a:xfrm>
        </p:spPr>
        <p:txBody>
          <a:bodyPr/>
          <a:lstStyle/>
          <a:p>
            <a:r>
              <a:rPr lang="zh-CN" altLang="en-US">
                <a:sym typeface="+mn-ea"/>
              </a:rPr>
              <a:t>灌浆期</a:t>
            </a:r>
            <a:endParaRPr lang="zh-CN" altLang="en-US"/>
          </a:p>
        </p:txBody>
      </p:sp>
      <p:sp>
        <p:nvSpPr>
          <p:cNvPr id="3" name="灯片编号占位符 2"/>
          <p:cNvSpPr>
            <a:spLocks noGrp="1"/>
          </p:cNvSpPr>
          <p:nvPr>
            <p:ph type="sldNum" sz="quarter" idx="12"/>
          </p:nvPr>
        </p:nvSpPr>
        <p:spPr/>
        <p:txBody>
          <a:bodyPr/>
          <a:lstStyle/>
          <a:p>
            <a:pPr>
              <a:defRPr/>
            </a:pPr>
            <a:fld id="{6530D086-1A65-4AC6-9138-8B84CE7A62E1}" type="slidenum">
              <a:rPr lang="zh-CN" altLang="en-US"/>
              <a:pPr>
                <a:defRPr/>
              </a:pPr>
              <a:t>31</a:t>
            </a:fld>
            <a:endParaRPr lang="en-US" altLang="zh-CN"/>
          </a:p>
        </p:txBody>
      </p:sp>
      <p:sp>
        <p:nvSpPr>
          <p:cNvPr id="6" name="文本框 5"/>
          <p:cNvSpPr txBox="1"/>
          <p:nvPr/>
        </p:nvSpPr>
        <p:spPr>
          <a:xfrm>
            <a:off x="1092200" y="1844040"/>
            <a:ext cx="10306685" cy="4401205"/>
          </a:xfrm>
          <a:prstGeom prst="rect">
            <a:avLst/>
          </a:prstGeom>
          <a:noFill/>
        </p:spPr>
        <p:txBody>
          <a:bodyPr wrap="square" rtlCol="0" anchor="t">
            <a:spAutoFit/>
          </a:bodyPr>
          <a:lstStyle/>
          <a:p>
            <a:r>
              <a:rPr lang="zh-CN" altLang="en-US" sz="2800" dirty="0">
                <a:latin typeface="宋体" panose="02010600030101010101" pitchFamily="2" charset="-122"/>
                <a:ea typeface="宋体" panose="02010600030101010101" pitchFamily="2" charset="-122"/>
              </a:rPr>
              <a:t>学生在高校生活，少则三到四年，多则九到十年，正处在人生成长的关键时期，知识体系搭建尚未完成，价值观塑造尚未成型，情感心理尚未成熟，需要加以正确引导。这好比小麦的灌浆期，这个时候阳光水分跟不上，就会耽误一季的庄稼。高校毕业生走入社会，他们的思想和言行往往影响他们这一代年轻人。高校思想政治工作，面上看做的是学生思想政治工作，实际上将影响一代青年的思想观念、价值取向、精神风貌。所以，高校必须引导学生</a:t>
            </a:r>
            <a:r>
              <a:rPr lang="zh-CN" altLang="en-US" sz="2800" b="1" dirty="0">
                <a:latin typeface="宋体" panose="02010600030101010101" pitchFamily="2" charset="-122"/>
                <a:ea typeface="宋体" panose="02010600030101010101" pitchFamily="2" charset="-122"/>
              </a:rPr>
              <a:t>铸就理想信念、掌握丰富知识、锤炼高尚品格，打下成长成才的基础</a:t>
            </a:r>
            <a:r>
              <a:rPr lang="zh-CN" altLang="en-US" sz="2800" dirty="0">
                <a:latin typeface="宋体" panose="02010600030101010101" pitchFamily="2" charset="-122"/>
                <a:ea typeface="宋体" panose="02010600030101010101" pitchFamily="2" charset="-122"/>
              </a:rPr>
              <a:t>。</a:t>
            </a:r>
          </a:p>
          <a:p>
            <a:r>
              <a:rPr lang="zh-CN" altLang="en-US" sz="2800" dirty="0">
                <a:latin typeface="宋体" panose="02010600030101010101" pitchFamily="2" charset="-122"/>
                <a:ea typeface="宋体" panose="02010600030101010101" pitchFamily="2" charset="-122"/>
              </a:rPr>
              <a:t>                            ——习近平</a:t>
            </a:r>
          </a:p>
        </p:txBody>
      </p:sp>
      <p:sp>
        <p:nvSpPr>
          <p:cNvPr id="8" name="标题 1">
            <a:extLst>
              <a:ext uri="{FF2B5EF4-FFF2-40B4-BE49-F238E27FC236}">
                <a16:creationId xmlns:a16="http://schemas.microsoft.com/office/drawing/2014/main" id="{D46C85E3-98D4-4634-AB8A-057A15DFC08D}"/>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（三）人生观与世界观、价值观</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3"/>
          <p:cNvSpPr txBox="1">
            <a:spLocks noChangeArrowheads="1"/>
          </p:cNvSpPr>
          <p:nvPr>
            <p:custDataLst>
              <p:tags r:id="rId1"/>
            </p:custDataLst>
          </p:nvPr>
        </p:nvSpPr>
        <p:spPr bwMode="auto">
          <a:xfrm>
            <a:off x="3807102" y="936996"/>
            <a:ext cx="5320864" cy="97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（四）树立正确的人生观</a:t>
            </a:r>
            <a:endParaRPr lang="zh-CN" altLang="en-US" sz="36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 name="矩形 2"/>
          <p:cNvSpPr/>
          <p:nvPr/>
        </p:nvSpPr>
        <p:spPr>
          <a:xfrm>
            <a:off x="245745" y="2560955"/>
            <a:ext cx="6818630" cy="3230245"/>
          </a:xfrm>
          <a:prstGeom prst="rect">
            <a:avLst/>
          </a:prstGeom>
        </p:spPr>
        <p:txBody>
          <a:bodyPr wrap="square">
            <a:spAutoFit/>
          </a:bodyPr>
          <a:lstStyle/>
          <a:p>
            <a:pPr marL="514350" indent="-514350">
              <a:lnSpc>
                <a:spcPct val="200000"/>
              </a:lnSpc>
              <a:buFont typeface="+mj-lt"/>
              <a:buAutoNum type="arabicPeriod"/>
            </a:pPr>
            <a:r>
              <a:rPr lang="zh-CN" altLang="en-US" sz="2800" b="1" dirty="0">
                <a:solidFill>
                  <a:srgbClr val="000000"/>
                </a:solidFill>
                <a:latin typeface="宋体" panose="02010600030101010101" pitchFamily="2" charset="-122"/>
                <a:ea typeface="宋体" panose="02010600030101010101" pitchFamily="2" charset="-122"/>
              </a:rPr>
              <a:t>确立服务人民、奉献社会的人生追求；</a:t>
            </a:r>
          </a:p>
          <a:p>
            <a:pPr marL="514350" indent="-514350">
              <a:lnSpc>
                <a:spcPct val="200000"/>
              </a:lnSpc>
              <a:buFont typeface="+mj-lt"/>
              <a:buAutoNum type="arabicPeriod"/>
            </a:pPr>
            <a:r>
              <a:rPr lang="zh-CN" altLang="en-US" sz="2800" b="1" dirty="0">
                <a:solidFill>
                  <a:srgbClr val="000000"/>
                </a:solidFill>
                <a:latin typeface="宋体" panose="02010600030101010101" pitchFamily="2" charset="-122"/>
                <a:ea typeface="宋体" panose="02010600030101010101" pitchFamily="2" charset="-122"/>
              </a:rPr>
              <a:t>积极进取的人生态度；</a:t>
            </a:r>
          </a:p>
          <a:p>
            <a:pPr marL="514350" indent="-514350">
              <a:lnSpc>
                <a:spcPct val="200000"/>
              </a:lnSpc>
              <a:buFont typeface="+mj-lt"/>
              <a:buAutoNum type="arabicPeriod"/>
            </a:pPr>
            <a:r>
              <a:rPr lang="zh-CN" altLang="en-US" sz="2800" b="1" dirty="0">
                <a:solidFill>
                  <a:srgbClr val="000000"/>
                </a:solidFill>
                <a:latin typeface="宋体" panose="02010600030101010101" pitchFamily="2" charset="-122"/>
                <a:ea typeface="宋体" panose="02010600030101010101" pitchFamily="2" charset="-122"/>
              </a:rPr>
              <a:t>人生价值的评价与实现；</a:t>
            </a:r>
            <a:br>
              <a:rPr lang="zh-CN" altLang="en-US" sz="2800" b="1" dirty="0">
                <a:solidFill>
                  <a:srgbClr val="000000"/>
                </a:solidFill>
                <a:latin typeface="宋体" panose="02010600030101010101" pitchFamily="2" charset="-122"/>
                <a:ea typeface="宋体" panose="02010600030101010101" pitchFamily="2" charset="-122"/>
              </a:rPr>
            </a:br>
            <a:endParaRPr lang="zh-CN" altLang="en-US" dirty="0"/>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32</a:t>
            </a:fld>
            <a:endParaRPr lang="en-US" altLang="zh-CN"/>
          </a:p>
        </p:txBody>
      </p:sp>
      <p:pic>
        <p:nvPicPr>
          <p:cNvPr id="6" name="Picture 2" descr="https://timgsa.baidu.com/timg?image&amp;quality=80&amp;size=b9999_10000&amp;sec=1534520577751&amp;di=19b89945b83d24c7d5900d609d88ae1f&amp;imgtype=0&amp;src=http%3A%2F%2Fimg.mp.sohu.com%2Fq_mini%2Cc_zoom%2Cw_640%2Fupload%2F20170624%2Feabdc44d7a7a42d296c91f2ac9de002f_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197" y="2560649"/>
            <a:ext cx="4427538" cy="295275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文本框 2"/>
          <p:cNvSpPr txBox="1">
            <a:spLocks noChangeArrowheads="1"/>
          </p:cNvSpPr>
          <p:nvPr>
            <p:custDataLst>
              <p:tags r:id="rId1"/>
            </p:custDataLst>
          </p:nvPr>
        </p:nvSpPr>
        <p:spPr bwMode="auto">
          <a:xfrm>
            <a:off x="376237" y="1693744"/>
            <a:ext cx="6261101" cy="265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a:lnSpc>
                <a:spcPts val="3600"/>
              </a:lnSpc>
              <a:spcBef>
                <a:spcPts val="1000"/>
              </a:spcBef>
            </a:pPr>
            <a:r>
              <a:rPr lang="en-US" altLang="zh-CN" sz="2400" dirty="0">
                <a:latin typeface="宋体" panose="02010600030101010101" pitchFamily="2" charset="-122"/>
                <a:ea typeface="宋体" panose="02010600030101010101" pitchFamily="2" charset="-122"/>
              </a:rPr>
              <a:t>2018</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7,</a:t>
            </a:r>
            <a:r>
              <a:rPr lang="zh-CN" altLang="en-US" sz="2400" dirty="0">
                <a:latin typeface="宋体" panose="02010600030101010101" pitchFamily="2" charset="-122"/>
                <a:ea typeface="宋体" panose="02010600030101010101" pitchFamily="2" charset="-122"/>
              </a:rPr>
              <a:t>《朗读者》邀请了96岁高龄的中国科学院院士、国家最高科学技术奖获得者、“中国肝脏外科之父”吴孟超。在吴老75年的从医生涯里，大约有1.5万名病人，因为他而脱离了生命的绝境。</a:t>
            </a:r>
          </a:p>
        </p:txBody>
      </p:sp>
      <p:pic>
        <p:nvPicPr>
          <p:cNvPr id="35845" name="Picture 2" descr="https://timgsa.baidu.com/timg?image&amp;quality=80&amp;size=b9999_10000&amp;sec=1534524311817&amp;di=196a750f3bfaeab673719de6f7655518&amp;imgtype=0&amp;src=http%3A%2F%2F06.imgmini.eastday.com%2Fmobile%2F20180716%2F20180716110828_1dfac68e079dec8f591baad7f631759e_7.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925" y="1699988"/>
            <a:ext cx="4229100" cy="2372421"/>
          </a:xfrm>
          <a:prstGeom prst="rect">
            <a:avLst/>
          </a:prstGeom>
          <a:ln w="88900" cap="sq" cmpd="thickThin">
            <a:solidFill>
              <a:srgbClr val="000000"/>
            </a:solidFill>
            <a:prstDash val="solid"/>
            <a:miter lim="800000"/>
            <a:headEnd/>
            <a:tailEnd/>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33</a:t>
            </a:fld>
            <a:endParaRPr lang="en-US" altLang="zh-CN"/>
          </a:p>
        </p:txBody>
      </p:sp>
      <p:sp>
        <p:nvSpPr>
          <p:cNvPr id="3" name="标题 2"/>
          <p:cNvSpPr>
            <a:spLocks noGrp="1"/>
          </p:cNvSpPr>
          <p:nvPr>
            <p:ph type="title"/>
          </p:nvPr>
        </p:nvSpPr>
        <p:spPr>
          <a:xfrm>
            <a:off x="2009775" y="374486"/>
            <a:ext cx="8763000" cy="1138874"/>
          </a:xfrm>
        </p:spPr>
        <p:txBody>
          <a:bodyPr/>
          <a:lstStyle/>
          <a:p>
            <a:r>
              <a:rPr lang="zh-CN" altLang="zh-CN" sz="3000"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服务人民、奉献社会</a:t>
            </a:r>
            <a:r>
              <a:rPr lang="zh-CN" altLang="en-US" sz="3000"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是科学高尚</a:t>
            </a:r>
            <a:r>
              <a:rPr lang="zh-CN" altLang="zh-CN" sz="3000"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的人生追求</a:t>
            </a:r>
            <a:endParaRPr lang="zh-CN" altLang="en-US" sz="3000" kern="10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376237" y="4433178"/>
            <a:ext cx="11309351" cy="1449692"/>
          </a:xfrm>
          <a:prstGeom prst="rect">
            <a:avLst/>
          </a:prstGeom>
          <a:noFill/>
        </p:spPr>
        <p:txBody>
          <a:bodyPr wrap="square">
            <a:spAutoFit/>
          </a:bodyPr>
          <a:lstStyle/>
          <a:p>
            <a:pPr>
              <a:lnSpc>
                <a:spcPts val="3600"/>
              </a:lnSpc>
            </a:pPr>
            <a:r>
              <a:rPr lang="zh-CN" altLang="en-US" sz="2800" b="1" dirty="0">
                <a:latin typeface="宋体" panose="02010600030101010101" pitchFamily="2" charset="-122"/>
                <a:ea typeface="宋体" panose="02010600030101010101" pitchFamily="2" charset="-122"/>
              </a:rPr>
              <a:t>他的眼前是病，心底是人，他总说：“我想背着每一位病人过河。”比起脸上的褶皱，比起脚下的变化，吴老更在意自己的这双手。他在节目里说：“手比脸重要。脸老了无所谓，但是这手所有的感觉要保护好。”</a:t>
            </a:r>
            <a:endParaRPr lang="zh-CN" altLang="en-US" sz="2800" b="1" dirty="0"/>
          </a:p>
        </p:txBody>
      </p:sp>
      <p:sp>
        <p:nvSpPr>
          <p:cNvPr id="9" name="标题 1">
            <a:extLst>
              <a:ext uri="{FF2B5EF4-FFF2-40B4-BE49-F238E27FC236}">
                <a16:creationId xmlns:a16="http://schemas.microsoft.com/office/drawing/2014/main" id="{4B0278CB-FC14-4DF9-9A77-47EE9CA32F88}"/>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（四）树立正确的人生观</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3617" y="2012925"/>
            <a:ext cx="11310408" cy="4526280"/>
          </a:xfrm>
        </p:spPr>
        <p:txBody>
          <a:bodyPr/>
          <a:lstStyle/>
          <a:p>
            <a:pPr>
              <a:lnSpc>
                <a:spcPct val="150000"/>
              </a:lnSpc>
              <a:buFont typeface="Wingdings" panose="05000000000000000000" pitchFamily="2" charset="2"/>
              <a:buChar char="ü"/>
            </a:pPr>
            <a:r>
              <a:rPr lang="zh-CN" altLang="en-US" sz="2400" dirty="0">
                <a:solidFill>
                  <a:srgbClr val="FF0000"/>
                </a:solidFill>
                <a:latin typeface="宋体" panose="02010600030101010101" pitchFamily="2" charset="-122"/>
                <a:ea typeface="宋体" panose="02010600030101010101" pitchFamily="2" charset="-122"/>
              </a:rPr>
              <a:t>同人民一道拼搏、同祖国一道前进，服务人民、奉献祖国，是当代中国青年的正确方向。</a:t>
            </a:r>
          </a:p>
          <a:p>
            <a:pPr>
              <a:lnSpc>
                <a:spcPct val="150000"/>
              </a:lnSpc>
              <a:buFont typeface="Wingdings" panose="05000000000000000000" pitchFamily="2" charset="2"/>
              <a:buChar char="ü"/>
            </a:pPr>
            <a:r>
              <a:rPr lang="zh-CN" altLang="en-US" sz="2400" dirty="0">
                <a:solidFill>
                  <a:srgbClr val="FF0000"/>
                </a:solidFill>
                <a:latin typeface="宋体" panose="02010600030101010101" pitchFamily="2" charset="-122"/>
                <a:ea typeface="宋体" panose="02010600030101010101" pitchFamily="2" charset="-122"/>
              </a:rPr>
              <a:t>好儿女志在四方，有志者奋斗无悔。希望越来越多的青年人以你们为榜样，到基层和人民中去建功立业，让青春之花绽放在祖国最需要的地方，在实现中国梦的伟大实践中书写别样精彩的人生。</a:t>
            </a:r>
          </a:p>
          <a:p>
            <a:pPr marL="0" indent="0">
              <a:lnSpc>
                <a:spcPct val="150000"/>
              </a:lnSpc>
              <a:buNone/>
            </a:pPr>
            <a:r>
              <a:rPr lang="en-US" altLang="zh-CN" sz="2800" dirty="0">
                <a:solidFill>
                  <a:srgbClr val="FF0000"/>
                </a:solidFill>
                <a:latin typeface="宋体" panose="02010600030101010101" pitchFamily="2" charset="-122"/>
                <a:ea typeface="宋体" panose="02010600030101010101" pitchFamily="2" charset="-122"/>
              </a:rPr>
              <a:t>    ——</a:t>
            </a:r>
            <a:r>
              <a:rPr lang="zh-CN" altLang="en-US" sz="2800" dirty="0">
                <a:solidFill>
                  <a:srgbClr val="FF0000"/>
                </a:solidFill>
                <a:latin typeface="宋体" panose="02010600030101010101" pitchFamily="2" charset="-122"/>
                <a:ea typeface="宋体" panose="02010600030101010101" pitchFamily="2" charset="-122"/>
              </a:rPr>
              <a:t>习近平给河北保定学院西部支教毕业生群体代表回信</a:t>
            </a:r>
            <a:r>
              <a:rPr lang="en-US" altLang="zh-CN" sz="2800" dirty="0">
                <a:solidFill>
                  <a:srgbClr val="FF0000"/>
                </a:solidFill>
                <a:latin typeface="宋体" panose="02010600030101010101" pitchFamily="2" charset="-122"/>
                <a:ea typeface="宋体" panose="02010600030101010101" pitchFamily="2" charset="-122"/>
              </a:rPr>
              <a:t>(2014</a:t>
            </a:r>
            <a:r>
              <a:rPr lang="zh-CN" altLang="en-US" sz="2800" dirty="0">
                <a:solidFill>
                  <a:srgbClr val="FF0000"/>
                </a:solidFill>
                <a:latin typeface="宋体" panose="02010600030101010101" pitchFamily="2" charset="-122"/>
                <a:ea typeface="宋体" panose="02010600030101010101" pitchFamily="2" charset="-122"/>
              </a:rPr>
              <a:t>年</a:t>
            </a:r>
            <a:r>
              <a:rPr lang="en-US" altLang="zh-CN" sz="2800" dirty="0">
                <a:solidFill>
                  <a:srgbClr val="FF0000"/>
                </a:solidFill>
                <a:latin typeface="宋体" panose="02010600030101010101" pitchFamily="2" charset="-122"/>
                <a:ea typeface="宋体" panose="02010600030101010101" pitchFamily="2" charset="-122"/>
              </a:rPr>
              <a:t>)</a:t>
            </a:r>
            <a:endParaRPr lang="zh-CN" altLang="en-US" sz="2800" dirty="0">
              <a:solidFill>
                <a:srgbClr val="FF0000"/>
              </a:solidFill>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34</a:t>
            </a:fld>
            <a:endParaRPr lang="en-US" altLang="zh-CN"/>
          </a:p>
        </p:txBody>
      </p:sp>
      <p:sp>
        <p:nvSpPr>
          <p:cNvPr id="5" name="标题 1"/>
          <p:cNvSpPr>
            <a:spLocks noGrp="1" noChangeArrowheads="1"/>
          </p:cNvSpPr>
          <p:nvPr>
            <p:ph type="title"/>
            <p:custDataLst>
              <p:tags r:id="rId1"/>
            </p:custDataLst>
          </p:nvPr>
        </p:nvSpPr>
        <p:spPr>
          <a:xfrm>
            <a:off x="553617" y="994980"/>
            <a:ext cx="8045562" cy="730250"/>
          </a:xfrm>
        </p:spPr>
        <p:txBody>
          <a:bodyPr/>
          <a:lstStyle/>
          <a:p>
            <a:r>
              <a:rPr lang="zh-CN" altLang="en-US" sz="3000" dirty="0">
                <a:solidFill>
                  <a:srgbClr val="000000"/>
                </a:solidFill>
                <a:latin typeface="黑体" panose="02010609060101010101" pitchFamily="49" charset="-122"/>
                <a:ea typeface="黑体" panose="02010609060101010101" pitchFamily="49" charset="-122"/>
                <a:cs typeface="+mn-cs"/>
              </a:rPr>
              <a:t>确立服务人民、奉献社会的人生追求</a:t>
            </a:r>
          </a:p>
        </p:txBody>
      </p:sp>
      <p:sp>
        <p:nvSpPr>
          <p:cNvPr id="7" name="标题 1">
            <a:extLst>
              <a:ext uri="{FF2B5EF4-FFF2-40B4-BE49-F238E27FC236}">
                <a16:creationId xmlns:a16="http://schemas.microsoft.com/office/drawing/2014/main" id="{299F0D9A-485A-4589-BA3F-304F01ADDBA3}"/>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（四）树立正确的人生观</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3"/>
          <p:cNvSpPr txBox="1">
            <a:spLocks noChangeArrowheads="1"/>
          </p:cNvSpPr>
          <p:nvPr>
            <p:custDataLst>
              <p:tags r:id="rId1"/>
            </p:custDataLst>
          </p:nvPr>
        </p:nvSpPr>
        <p:spPr bwMode="auto">
          <a:xfrm>
            <a:off x="3552851" y="533370"/>
            <a:ext cx="7429594" cy="100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600" b="1" dirty="0">
                <a:latin typeface="黑体" panose="02010609060101010101" pitchFamily="49" charset="-122"/>
                <a:ea typeface="黑体" panose="02010609060101010101" pitchFamily="49" charset="-122"/>
              </a:rPr>
              <a:t>正确评价人生价值</a:t>
            </a:r>
          </a:p>
        </p:txBody>
      </p:sp>
      <p:sp>
        <p:nvSpPr>
          <p:cNvPr id="12" name="文本框 13"/>
          <p:cNvSpPr txBox="1">
            <a:spLocks noChangeArrowheads="1"/>
          </p:cNvSpPr>
          <p:nvPr>
            <p:custDataLst>
              <p:tags r:id="rId2"/>
            </p:custDataLst>
          </p:nvPr>
        </p:nvSpPr>
        <p:spPr bwMode="auto">
          <a:xfrm>
            <a:off x="5061384" y="6119237"/>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3200" b="1" dirty="0">
              <a:solidFill>
                <a:srgbClr val="00B050"/>
              </a:solidFill>
              <a:latin typeface="华文中宋" panose="02010600040101010101" charset="-122"/>
              <a:ea typeface="华文中宋" panose="02010600040101010101" charset="-122"/>
            </a:endParaRPr>
          </a:p>
        </p:txBody>
      </p:sp>
      <p:grpSp>
        <p:nvGrpSpPr>
          <p:cNvPr id="7" name="组合 1"/>
          <p:cNvGrpSpPr/>
          <p:nvPr/>
        </p:nvGrpSpPr>
        <p:grpSpPr bwMode="auto">
          <a:xfrm>
            <a:off x="1285532" y="2187608"/>
            <a:ext cx="8754067" cy="4814278"/>
            <a:chOff x="7421" y="2674"/>
            <a:chExt cx="9722" cy="6471"/>
          </a:xfrm>
        </p:grpSpPr>
        <p:pic>
          <p:nvPicPr>
            <p:cNvPr id="8" name="Picture 7"/>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7421" y="3074"/>
              <a:ext cx="9722" cy="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9"/>
            <p:cNvSpPr txBox="1"/>
            <p:nvPr>
              <p:custDataLst>
                <p:tags r:id="rId4"/>
              </p:custDataLst>
            </p:nvPr>
          </p:nvSpPr>
          <p:spPr>
            <a:xfrm>
              <a:off x="8542" y="2674"/>
              <a:ext cx="7865" cy="6471"/>
            </a:xfrm>
            <a:prstGeom prst="rect">
              <a:avLst/>
            </a:prstGeom>
            <a:noFill/>
          </p:spPr>
          <p:txBody>
            <a:bodyPr lIns="90000" tIns="46800" rIns="90000" bIns="46800" anchor="ctr"/>
            <a:lstStyle>
              <a:lvl1pPr marL="342900" indent="-342900"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514350" indent="-514350">
                <a:lnSpc>
                  <a:spcPct val="150000"/>
                </a:lnSpc>
                <a:buFont typeface="+mj-lt"/>
                <a:buAutoNum type="arabicPeriod"/>
              </a:pPr>
              <a:r>
                <a:rPr lang="zh-CN" altLang="en-US" sz="2800" b="1" dirty="0" err="1">
                  <a:latin typeface="宋体" panose="02010600030101010101" pitchFamily="2" charset="-122"/>
                  <a:ea typeface="宋体" panose="02010600030101010101" pitchFamily="2" charset="-122"/>
                  <a:cs typeface="微软雅黑" panose="020B0503020204020204" pitchFamily="34" charset="-122"/>
                  <a:sym typeface="+mn-lt"/>
                </a:rPr>
                <a:t>既要看贡献的大小，也要看尽力的程度</a:t>
              </a:r>
              <a:endParaRPr lang="en-US" altLang="zh-CN" sz="2800" b="1" dirty="0">
                <a:latin typeface="宋体" panose="02010600030101010101" pitchFamily="2" charset="-122"/>
                <a:ea typeface="宋体" panose="02010600030101010101" pitchFamily="2" charset="-122"/>
                <a:cs typeface="微软雅黑" panose="020B0503020204020204" pitchFamily="34" charset="-122"/>
                <a:sym typeface="+mn-lt"/>
              </a:endParaRPr>
            </a:p>
            <a:p>
              <a:pPr marL="514350" indent="-514350">
                <a:lnSpc>
                  <a:spcPct val="150000"/>
                </a:lnSpc>
                <a:buFont typeface="+mj-lt"/>
                <a:buAutoNum type="arabicPeriod"/>
              </a:pPr>
              <a:r>
                <a:rPr lang="zh-CN" altLang="en-US" sz="2800" b="1" dirty="0" err="1">
                  <a:latin typeface="宋体" panose="02010600030101010101" pitchFamily="2" charset="-122"/>
                  <a:ea typeface="宋体" panose="02010600030101010101" pitchFamily="2" charset="-122"/>
                  <a:cs typeface="微软雅黑" panose="020B0503020204020204" pitchFamily="34" charset="-122"/>
                  <a:sym typeface="+mn-lt"/>
                </a:rPr>
                <a:t>既要尊重</a:t>
              </a:r>
              <a:r>
                <a:rPr lang="en-US" altLang="zh-CN" sz="2800" b="1" dirty="0" err="1">
                  <a:latin typeface="宋体" panose="02010600030101010101" pitchFamily="2" charset="-122"/>
                  <a:ea typeface="宋体" panose="02010600030101010101" pitchFamily="2" charset="-122"/>
                  <a:cs typeface="微软雅黑" panose="020B0503020204020204" pitchFamily="34" charset="-122"/>
                  <a:sym typeface="+mn-lt"/>
                </a:rPr>
                <a:t>物质贡献</a:t>
              </a:r>
              <a:r>
                <a:rPr lang="zh-CN" altLang="en-US" sz="2800" b="1" dirty="0" err="1">
                  <a:latin typeface="宋体" panose="02010600030101010101" pitchFamily="2" charset="-122"/>
                  <a:ea typeface="宋体" panose="02010600030101010101" pitchFamily="2" charset="-122"/>
                  <a:cs typeface="微软雅黑" panose="020B0503020204020204" pitchFamily="34" charset="-122"/>
                  <a:sym typeface="+mn-lt"/>
                </a:rPr>
                <a:t>，也要尊重</a:t>
              </a:r>
              <a:r>
                <a:rPr lang="en-US" altLang="zh-CN" sz="2800" b="1" dirty="0" err="1">
                  <a:latin typeface="宋体" panose="02010600030101010101" pitchFamily="2" charset="-122"/>
                  <a:ea typeface="宋体" panose="02010600030101010101" pitchFamily="2" charset="-122"/>
                  <a:cs typeface="微软雅黑" panose="020B0503020204020204" pitchFamily="34" charset="-122"/>
                  <a:sym typeface="+mn-lt"/>
                </a:rPr>
                <a:t>精神贡献</a:t>
              </a:r>
              <a:endParaRPr lang="en-US" altLang="zh-CN" sz="2800" b="1" dirty="0">
                <a:latin typeface="宋体" panose="02010600030101010101" pitchFamily="2" charset="-122"/>
                <a:ea typeface="宋体" panose="02010600030101010101" pitchFamily="2" charset="-122"/>
                <a:cs typeface="微软雅黑" panose="020B0503020204020204" pitchFamily="34" charset="-122"/>
                <a:sym typeface="+mn-lt"/>
              </a:endParaRPr>
            </a:p>
            <a:p>
              <a:pPr marL="514350" indent="-514350">
                <a:lnSpc>
                  <a:spcPct val="150000"/>
                </a:lnSpc>
                <a:buFont typeface="+mj-lt"/>
                <a:buAutoNum type="arabicPeriod"/>
              </a:pPr>
              <a:r>
                <a:rPr lang="zh-CN" altLang="en-US" sz="2800" b="1" dirty="0" err="1">
                  <a:latin typeface="宋体" panose="02010600030101010101" pitchFamily="2" charset="-122"/>
                  <a:ea typeface="宋体" panose="02010600030101010101" pitchFamily="2" charset="-122"/>
                  <a:cs typeface="微软雅黑" panose="020B0503020204020204" pitchFamily="34" charset="-122"/>
                  <a:sym typeface="+mn-lt"/>
                </a:rPr>
                <a:t>既要注重社会贡献，也要注重自身完善</a:t>
              </a:r>
              <a:endParaRPr lang="en-US" altLang="zh-CN" sz="2800" b="1" dirty="0">
                <a:latin typeface="宋体" panose="02010600030101010101" pitchFamily="2" charset="-122"/>
                <a:ea typeface="宋体" panose="02010600030101010101" pitchFamily="2" charset="-122"/>
                <a:cs typeface="微软雅黑" panose="020B0503020204020204" pitchFamily="34" charset="-122"/>
                <a:sym typeface="+mn-lt"/>
              </a:endParaRPr>
            </a:p>
          </p:txBody>
        </p:sp>
      </p:gr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35</a:t>
            </a:fld>
            <a:endParaRPr lang="en-US" altLang="zh-CN"/>
          </a:p>
        </p:txBody>
      </p:sp>
      <p:sp>
        <p:nvSpPr>
          <p:cNvPr id="2" name="文本框 1"/>
          <p:cNvSpPr txBox="1"/>
          <p:nvPr/>
        </p:nvSpPr>
        <p:spPr>
          <a:xfrm>
            <a:off x="1285532" y="1468891"/>
            <a:ext cx="8549225" cy="954107"/>
          </a:xfrm>
          <a:prstGeom prst="rect">
            <a:avLst/>
          </a:prstGeom>
          <a:noFill/>
        </p:spPr>
        <p:txBody>
          <a:bodyPr wrap="square" rtlCol="0" anchor="t">
            <a:spAutoFit/>
          </a:bodyPr>
          <a:lstStyle/>
          <a:p>
            <a:r>
              <a:rPr lang="zh-CN" altLang="en-US" sz="2800" dirty="0">
                <a:latin typeface="宋体" panose="02010600030101010101" pitchFamily="2" charset="-122"/>
                <a:ea typeface="宋体" panose="02010600030101010101" pitchFamily="2" charset="-122"/>
              </a:rPr>
              <a:t>评价人生价值的根本尺度，是看一个人的实践活动是否符合社会发展的</a:t>
            </a:r>
            <a:r>
              <a:rPr lang="zh-CN" altLang="en-US" sz="2800" b="1" dirty="0">
                <a:latin typeface="宋体" panose="02010600030101010101" pitchFamily="2" charset="-122"/>
                <a:ea typeface="宋体" panose="02010600030101010101" pitchFamily="2" charset="-122"/>
              </a:rPr>
              <a:t>客观规律</a:t>
            </a:r>
            <a:r>
              <a:rPr lang="zh-CN" altLang="en-US" sz="2800" dirty="0">
                <a:latin typeface="宋体" panose="02010600030101010101" pitchFamily="2" charset="-122"/>
                <a:ea typeface="宋体" panose="02010600030101010101" pitchFamily="2" charset="-122"/>
              </a:rPr>
              <a:t>，是否促进了</a:t>
            </a:r>
            <a:r>
              <a:rPr lang="zh-CN" altLang="en-US" sz="2800" b="1" dirty="0">
                <a:latin typeface="宋体" panose="02010600030101010101" pitchFamily="2" charset="-122"/>
                <a:ea typeface="宋体" panose="02010600030101010101" pitchFamily="2" charset="-122"/>
              </a:rPr>
              <a:t>历史的进步</a:t>
            </a:r>
            <a:r>
              <a:rPr lang="zh-CN" altLang="en-US" sz="2800" dirty="0">
                <a:latin typeface="宋体" panose="02010600030101010101" pitchFamily="2" charset="-122"/>
                <a:ea typeface="宋体" panose="02010600030101010101" pitchFamily="2" charset="-122"/>
              </a:rPr>
              <a:t>。</a:t>
            </a:r>
          </a:p>
        </p:txBody>
      </p:sp>
      <p:sp>
        <p:nvSpPr>
          <p:cNvPr id="10" name="标题 1">
            <a:extLst>
              <a:ext uri="{FF2B5EF4-FFF2-40B4-BE49-F238E27FC236}">
                <a16:creationId xmlns:a16="http://schemas.microsoft.com/office/drawing/2014/main" id="{B95C62B2-3128-4CC5-87C8-982A779F8241}"/>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（四）树立正确的人生观</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
          <p:cNvGrpSpPr/>
          <p:nvPr/>
        </p:nvGrpSpPr>
        <p:grpSpPr bwMode="auto">
          <a:xfrm>
            <a:off x="1182848" y="1011822"/>
            <a:ext cx="714250" cy="656895"/>
            <a:chOff x="833" y="671"/>
            <a:chExt cx="2170" cy="1948"/>
          </a:xfrm>
          <a:solidFill>
            <a:srgbClr val="FFC000"/>
          </a:solidFill>
        </p:grpSpPr>
        <p:sp>
          <p:nvSpPr>
            <p:cNvPr id="9" name="矩形 8"/>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10" name="直接连接符 9"/>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433355" y="1011822"/>
            <a:ext cx="9237438" cy="583565"/>
          </a:xfrm>
          <a:prstGeom prst="rect">
            <a:avLst/>
          </a:prstGeom>
        </p:spPr>
        <p:txBody>
          <a:bodyPr wrap="square">
            <a:spAutoFit/>
          </a:bodyPr>
          <a:lstStyle/>
          <a:p>
            <a:r>
              <a:rPr lang="en-US" altLang="zh-CN" sz="3200" dirty="0">
                <a:latin typeface="宋体" panose="02010600030101010101" pitchFamily="2" charset="-122"/>
                <a:ea typeface="宋体" panose="02010600030101010101" pitchFamily="2" charset="-122"/>
              </a:rPr>
              <a:t>1  </a:t>
            </a:r>
            <a:r>
              <a:rPr lang="zh-CN" altLang="en-US" sz="3200" b="1" dirty="0" err="1">
                <a:latin typeface="宋体" panose="02010600030101010101" pitchFamily="2" charset="-122"/>
                <a:ea typeface="宋体" panose="02010600030101010101" pitchFamily="2" charset="-122"/>
                <a:cs typeface="微软雅黑" panose="020B0503020204020204" pitchFamily="34" charset="-122"/>
                <a:sym typeface="+mn-lt"/>
              </a:rPr>
              <a:t>既要看贡献的大小，也要看尽力的程度</a:t>
            </a:r>
            <a:endParaRPr lang="zh-CN" altLang="en-US" sz="3200"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954B6C9A-5B61-4A82-B737-20896FAD5984}" type="slidenum">
              <a:rPr lang="zh-CN" altLang="en-US" smtClean="0"/>
              <a:pPr>
                <a:defRPr/>
              </a:pPr>
              <a:t>36</a:t>
            </a:fld>
            <a:endParaRPr lang="en-US" altLang="zh-CN"/>
          </a:p>
        </p:txBody>
      </p:sp>
      <p:sp>
        <p:nvSpPr>
          <p:cNvPr id="4" name="矩形 3"/>
          <p:cNvSpPr/>
          <p:nvPr/>
        </p:nvSpPr>
        <p:spPr>
          <a:xfrm>
            <a:off x="360735" y="2062247"/>
            <a:ext cx="7400478" cy="4128374"/>
          </a:xfrm>
          <a:prstGeom prst="rect">
            <a:avLst/>
          </a:prstGeom>
        </p:spPr>
        <p:txBody>
          <a:bodyPr wrap="square">
            <a:spAutoFit/>
          </a:bodyPr>
          <a:lstStyle/>
          <a:p>
            <a:pPr marL="457200" indent="-457200">
              <a:lnSpc>
                <a:spcPts val="4000"/>
              </a:lnSpc>
              <a:buFont typeface="Wingdings" panose="05000000000000000000" pitchFamily="2" charset="2"/>
              <a:buChar char="Ø"/>
            </a:pPr>
            <a:r>
              <a:rPr lang="zh-CN" altLang="zh-CN"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不能简单地认为能力大的人就实现了人生价值，能力小的人就没有实现人生价值。</a:t>
            </a:r>
            <a:endParaRPr lang="en-US" altLang="zh-CN"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457200" indent="-457200">
              <a:lnSpc>
                <a:spcPts val="4000"/>
              </a:lnSpc>
              <a:buFont typeface="Wingdings" panose="05000000000000000000" pitchFamily="2" charset="2"/>
              <a:buChar char="Ø"/>
            </a:pPr>
            <a:r>
              <a:rPr lang="zh-CN" altLang="zh-CN"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考察一个人的人生价值，要把个人对社会的贡献同他的能力以及与能力相对应的职责联系起来。</a:t>
            </a:r>
            <a:endParaRPr lang="en-US" altLang="zh-CN"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457200" indent="-457200">
              <a:lnSpc>
                <a:spcPts val="4000"/>
              </a:lnSpc>
              <a:buFont typeface="Wingdings" panose="05000000000000000000" pitchFamily="2" charset="2"/>
              <a:buChar char="Ø"/>
            </a:pPr>
            <a:r>
              <a:rPr lang="zh-CN" altLang="zh-CN"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任何人只要在自己的岗位上尽职尽责，兢兢业业，就应该对他的人生价值给予积极肯定的评价。</a:t>
            </a:r>
            <a:endParaRPr lang="zh-CN" altLang="en-US" sz="2800" dirty="0">
              <a:latin typeface="宋体" panose="02010600030101010101" pitchFamily="2" charset="-122"/>
              <a:ea typeface="宋体" panose="02010600030101010101" pitchFamily="2" charset="-122"/>
            </a:endParaRPr>
          </a:p>
        </p:txBody>
      </p:sp>
      <p:pic>
        <p:nvPicPr>
          <p:cNvPr id="11266" name="Picture 2" descr="https://timgsa.baidu.com/timg?image&amp;quality=80&amp;size=b9999_10000&amp;sec=1598089474468&amp;di=2f7cc04aa753e9d7966dd69f98630b31&amp;imgtype=0&amp;src=http%3A%2F%2F5b0988e595225.cdn.sohucs.com%2Fimages%2F20200320%2Fe092cc4488894c5a9ea59b38417757c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1545" y="1711540"/>
            <a:ext cx="3133930" cy="4417155"/>
          </a:xfrm>
          <a:prstGeom prst="rect">
            <a:avLst/>
          </a:prstGeom>
          <a:noFill/>
          <a:extLst>
            <a:ext uri="{909E8E84-426E-40DD-AFC4-6F175D3DCCD1}">
              <a14:hiddenFill xmlns:a14="http://schemas.microsoft.com/office/drawing/2010/main">
                <a:solidFill>
                  <a:srgbClr val="FFFFFF"/>
                </a:solidFill>
              </a14:hiddenFill>
            </a:ext>
          </a:extLst>
        </p:spPr>
      </p:pic>
      <p:sp>
        <p:nvSpPr>
          <p:cNvPr id="15" name="标题 1">
            <a:extLst>
              <a:ext uri="{FF2B5EF4-FFF2-40B4-BE49-F238E27FC236}">
                <a16:creationId xmlns:a16="http://schemas.microsoft.com/office/drawing/2014/main" id="{B0F7DF39-17FC-4704-907F-28377B4C24B1}"/>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（四）树立正确的人生观</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
          <p:cNvGrpSpPr/>
          <p:nvPr/>
        </p:nvGrpSpPr>
        <p:grpSpPr bwMode="auto">
          <a:xfrm>
            <a:off x="1182848" y="1011822"/>
            <a:ext cx="714250" cy="656895"/>
            <a:chOff x="833" y="671"/>
            <a:chExt cx="2170" cy="1948"/>
          </a:xfrm>
          <a:solidFill>
            <a:srgbClr val="FFC000"/>
          </a:solidFill>
        </p:grpSpPr>
        <p:sp>
          <p:nvSpPr>
            <p:cNvPr id="9" name="矩形 8"/>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10" name="直接连接符 9"/>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261110" y="1049020"/>
            <a:ext cx="8228330" cy="583565"/>
          </a:xfrm>
          <a:prstGeom prst="rect">
            <a:avLst/>
          </a:prstGeom>
        </p:spPr>
        <p:txBody>
          <a:bodyPr wrap="square">
            <a:spAutoFit/>
          </a:bodyPr>
          <a:lstStyle/>
          <a:p>
            <a:r>
              <a:rPr lang="en-US" altLang="zh-CN" sz="3200" dirty="0">
                <a:latin typeface="宋体" panose="02010600030101010101" pitchFamily="2" charset="-122"/>
                <a:ea typeface="宋体" panose="02010600030101010101" pitchFamily="2" charset="-122"/>
              </a:rPr>
              <a:t>2  </a:t>
            </a:r>
            <a:r>
              <a:rPr lang="zh-CN" altLang="en-US" sz="3200" b="1" dirty="0" err="1">
                <a:latin typeface="宋体" panose="02010600030101010101" pitchFamily="2" charset="-122"/>
                <a:ea typeface="宋体" panose="02010600030101010101" pitchFamily="2" charset="-122"/>
                <a:cs typeface="微软雅黑" panose="020B0503020204020204" pitchFamily="34" charset="-122"/>
                <a:sym typeface="+mn-lt"/>
              </a:rPr>
              <a:t>既要尊重</a:t>
            </a:r>
            <a:r>
              <a:rPr lang="en-US" altLang="zh-CN" sz="3200" b="1" dirty="0" err="1">
                <a:latin typeface="宋体" panose="02010600030101010101" pitchFamily="2" charset="-122"/>
                <a:ea typeface="宋体" panose="02010600030101010101" pitchFamily="2" charset="-122"/>
                <a:cs typeface="微软雅黑" panose="020B0503020204020204" pitchFamily="34" charset="-122"/>
                <a:sym typeface="+mn-lt"/>
              </a:rPr>
              <a:t>物质贡献</a:t>
            </a:r>
            <a:r>
              <a:rPr lang="zh-CN" altLang="en-US" sz="3200" b="1" dirty="0" err="1">
                <a:latin typeface="宋体" panose="02010600030101010101" pitchFamily="2" charset="-122"/>
                <a:ea typeface="宋体" panose="02010600030101010101" pitchFamily="2" charset="-122"/>
                <a:cs typeface="微软雅黑" panose="020B0503020204020204" pitchFamily="34" charset="-122"/>
                <a:sym typeface="+mn-lt"/>
              </a:rPr>
              <a:t>，也要尊重</a:t>
            </a:r>
            <a:r>
              <a:rPr lang="en-US" altLang="zh-CN" sz="3200" b="1" dirty="0" err="1">
                <a:latin typeface="宋体" panose="02010600030101010101" pitchFamily="2" charset="-122"/>
                <a:ea typeface="宋体" panose="02010600030101010101" pitchFamily="2" charset="-122"/>
                <a:cs typeface="微软雅黑" panose="020B0503020204020204" pitchFamily="34" charset="-122"/>
                <a:sym typeface="+mn-lt"/>
              </a:rPr>
              <a:t>精神贡献</a:t>
            </a:r>
            <a:endParaRPr lang="zh-CN" altLang="en-US" sz="3200"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954B6C9A-5B61-4A82-B737-20896FAD5984}" type="slidenum">
              <a:rPr lang="zh-CN" altLang="en-US" smtClean="0"/>
              <a:pPr>
                <a:defRPr/>
              </a:pPr>
              <a:t>37</a:t>
            </a:fld>
            <a:endParaRPr lang="en-US" altLang="zh-CN"/>
          </a:p>
        </p:txBody>
      </p:sp>
      <p:sp>
        <p:nvSpPr>
          <p:cNvPr id="4" name="矩形 3"/>
          <p:cNvSpPr/>
          <p:nvPr/>
        </p:nvSpPr>
        <p:spPr>
          <a:xfrm>
            <a:off x="901790" y="1970927"/>
            <a:ext cx="7619321" cy="2172711"/>
          </a:xfrm>
          <a:prstGeom prst="rect">
            <a:avLst/>
          </a:prstGeom>
        </p:spPr>
        <p:txBody>
          <a:bodyPr wrap="square">
            <a:spAutoFit/>
          </a:bodyPr>
          <a:lstStyle/>
          <a:p>
            <a:pPr marL="457200" indent="-457200">
              <a:lnSpc>
                <a:spcPts val="4200"/>
              </a:lnSpc>
              <a:buFont typeface="Wingdings" panose="05000000000000000000" pitchFamily="2" charset="2"/>
              <a:buChar char="Ø"/>
            </a:pPr>
            <a:r>
              <a:rPr lang="zh-CN" altLang="zh-CN"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社会的发展与进步是物质文明和精神文明的共同发展与进步。</a:t>
            </a:r>
            <a:endParaRPr lang="en-US" altLang="zh-CN"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457200" indent="-457200">
              <a:lnSpc>
                <a:spcPts val="4200"/>
              </a:lnSpc>
              <a:buFont typeface="Wingdings" panose="05000000000000000000" pitchFamily="2" charset="2"/>
              <a:buChar char="Ø"/>
            </a:pPr>
            <a:r>
              <a:rPr lang="zh-CN" altLang="zh-CN"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评价人生价值，既要看一个人对社会作出的物质贡献，也要看他对社会作出的精神贡献。</a:t>
            </a:r>
            <a:endParaRPr lang="zh-CN" altLang="en-US"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12290" name="Picture 2" descr="https://timgsa.baidu.com/timg?image&amp;quality=80&amp;size=b9999_10000&amp;sec=1598090507248&amp;di=f32bbd0ebe93130c76fa25c5cc3bca8c&amp;imgtype=0&amp;src=http%3A%2F%2Fww2.sinaimg.cn%2Fbmiddle%2Fa716fd45ly1g7g390e0u5j20u01b0h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6114" y="1033055"/>
            <a:ext cx="2549753" cy="338952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817815" y="4613206"/>
            <a:ext cx="10680610" cy="1887696"/>
          </a:xfrm>
          <a:prstGeom prst="rect">
            <a:avLst/>
          </a:prstGeom>
        </p:spPr>
        <p:txBody>
          <a:bodyPr wrap="square">
            <a:spAutoFit/>
          </a:bodyPr>
          <a:lstStyle/>
          <a:p>
            <a:pPr>
              <a:lnSpc>
                <a:spcPts val="3500"/>
              </a:lnSpc>
            </a:pPr>
            <a:r>
              <a:rPr lang="zh-CN" altLang="en-US" sz="2400" dirty="0">
                <a:solidFill>
                  <a:srgbClr val="FF0000"/>
                </a:solidFill>
                <a:latin typeface="宋体" panose="02010600030101010101" pitchFamily="2" charset="-122"/>
                <a:ea typeface="宋体" panose="02010600030101010101" pitchFamily="2" charset="-122"/>
              </a:rPr>
              <a:t>今天受表彰的国家勋章和国家荣誉称号获得者，是千千万万为党和人民事业作出贡献的杰出人士的代表。他们身上生动体现了中华民族精神和社会主义核心价值观，他们的事迹和贡献将永远写在共和国史册上！</a:t>
            </a:r>
            <a:endParaRPr lang="en-US" altLang="zh-CN" sz="2400" dirty="0">
              <a:solidFill>
                <a:srgbClr val="FF0000"/>
              </a:solidFill>
              <a:latin typeface="宋体" panose="02010600030101010101" pitchFamily="2" charset="-122"/>
              <a:ea typeface="宋体" panose="02010600030101010101" pitchFamily="2" charset="-122"/>
            </a:endParaRPr>
          </a:p>
          <a:p>
            <a:pPr algn="r">
              <a:lnSpc>
                <a:spcPts val="3500"/>
              </a:lnSpc>
            </a:pPr>
            <a:r>
              <a:rPr lang="en-US" altLang="zh-CN" sz="2400" dirty="0">
                <a:solidFill>
                  <a:srgbClr val="FF0000"/>
                </a:solidFill>
                <a:latin typeface="宋体" panose="02010600030101010101" pitchFamily="2" charset="-122"/>
                <a:ea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习近平在国家勋章和国家荣誉称号颁授仪式上的讲话</a:t>
            </a:r>
          </a:p>
        </p:txBody>
      </p:sp>
      <p:sp>
        <p:nvSpPr>
          <p:cNvPr id="15" name="标题 1">
            <a:extLst>
              <a:ext uri="{FF2B5EF4-FFF2-40B4-BE49-F238E27FC236}">
                <a16:creationId xmlns:a16="http://schemas.microsoft.com/office/drawing/2014/main" id="{B122021A-72A1-41FC-8279-C4A0B802332F}"/>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（四）树立正确的人生观</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
          <p:cNvGrpSpPr/>
          <p:nvPr/>
        </p:nvGrpSpPr>
        <p:grpSpPr bwMode="auto">
          <a:xfrm>
            <a:off x="1182848" y="1011822"/>
            <a:ext cx="714250" cy="656895"/>
            <a:chOff x="833" y="671"/>
            <a:chExt cx="2170" cy="1948"/>
          </a:xfrm>
          <a:solidFill>
            <a:srgbClr val="FFC000"/>
          </a:solidFill>
        </p:grpSpPr>
        <p:sp>
          <p:nvSpPr>
            <p:cNvPr id="9" name="矩形 8"/>
            <p:cNvSpPr/>
            <p:nvPr/>
          </p:nvSpPr>
          <p:spPr>
            <a:xfrm>
              <a:off x="833" y="1453"/>
              <a:ext cx="420" cy="422"/>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800" noProof="1">
                <a:solidFill>
                  <a:srgbClr val="FFC000"/>
                </a:solidFill>
                <a:latin typeface="宋体" panose="02010600030101010101" pitchFamily="2" charset="-122"/>
                <a:ea typeface="宋体" panose="02010600030101010101" pitchFamily="2" charset="-122"/>
              </a:endParaRPr>
            </a:p>
          </p:txBody>
        </p:sp>
        <p:cxnSp>
          <p:nvCxnSpPr>
            <p:cNvPr id="10" name="直接连接符 9"/>
            <p:cNvCxnSpPr/>
            <p:nvPr/>
          </p:nvCxnSpPr>
          <p:spPr>
            <a:xfrm rot="10800000" flipV="1">
              <a:off x="3003" y="2172"/>
              <a:ext cx="0" cy="44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0800000">
              <a:off x="1070" y="2602"/>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0800000">
              <a:off x="1063" y="671"/>
              <a:ext cx="0" cy="1943"/>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0800000" flipH="1">
              <a:off x="1070" y="691"/>
              <a:ext cx="1933" cy="0"/>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flipV="1">
              <a:off x="3003" y="678"/>
              <a:ext cx="0" cy="407"/>
            </a:xfrm>
            <a:prstGeom prst="line">
              <a:avLst/>
            </a:prstGeom>
            <a:grpFill/>
            <a:ln w="571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433195" y="1011555"/>
            <a:ext cx="9555480" cy="1076325"/>
          </a:xfrm>
          <a:prstGeom prst="rect">
            <a:avLst/>
          </a:prstGeom>
        </p:spPr>
        <p:txBody>
          <a:bodyPr wrap="square">
            <a:spAutoFit/>
          </a:bodyPr>
          <a:lstStyle/>
          <a:p>
            <a:r>
              <a:rPr lang="en-US" altLang="zh-CN" sz="3200" dirty="0">
                <a:latin typeface="宋体" panose="02010600030101010101" pitchFamily="2" charset="-122"/>
                <a:ea typeface="宋体" panose="02010600030101010101" pitchFamily="2" charset="-122"/>
              </a:rPr>
              <a:t>3  </a:t>
            </a:r>
            <a:r>
              <a:rPr lang="zh-CN" altLang="en-US" sz="3200" b="1" dirty="0" err="1">
                <a:latin typeface="宋体" panose="02010600030101010101" pitchFamily="2" charset="-122"/>
                <a:ea typeface="宋体" panose="02010600030101010101" pitchFamily="2" charset="-122"/>
                <a:cs typeface="微软雅黑" panose="020B0503020204020204" pitchFamily="34" charset="-122"/>
                <a:sym typeface="+mn-lt"/>
              </a:rPr>
              <a:t>既要注重社会贡献，也要注重自身完善</a:t>
            </a:r>
            <a:endParaRPr lang="zh-CN" altLang="en-US" sz="3200" dirty="0">
              <a:latin typeface="宋体" panose="02010600030101010101" pitchFamily="2" charset="-122"/>
              <a:ea typeface="宋体" panose="02010600030101010101" pitchFamily="2" charset="-122"/>
            </a:endParaRPr>
          </a:p>
          <a:p>
            <a:endParaRPr lang="zh-CN" altLang="en-US" sz="32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pPr>
              <a:defRPr/>
            </a:pPr>
            <a:fld id="{954B6C9A-5B61-4A82-B737-20896FAD5984}" type="slidenum">
              <a:rPr lang="zh-CN" altLang="en-US" smtClean="0"/>
              <a:pPr>
                <a:defRPr/>
              </a:pPr>
              <a:t>38</a:t>
            </a:fld>
            <a:endParaRPr lang="en-US" altLang="zh-CN"/>
          </a:p>
        </p:txBody>
      </p:sp>
      <p:sp>
        <p:nvSpPr>
          <p:cNvPr id="4" name="矩形 3"/>
          <p:cNvSpPr/>
          <p:nvPr/>
        </p:nvSpPr>
        <p:spPr>
          <a:xfrm>
            <a:off x="3854450" y="2344420"/>
            <a:ext cx="8138795" cy="3322955"/>
          </a:xfrm>
          <a:prstGeom prst="rect">
            <a:avLst/>
          </a:prstGeom>
        </p:spPr>
        <p:txBody>
          <a:bodyPr wrap="square">
            <a:spAutoFit/>
          </a:bodyPr>
          <a:lstStyle/>
          <a:p>
            <a:pPr indent="0">
              <a:lnSpc>
                <a:spcPts val="4200"/>
              </a:lnSpc>
              <a:buFont typeface="Wingdings" panose="05000000000000000000" pitchFamily="2" charset="2"/>
              <a:buNone/>
            </a:pPr>
            <a:r>
              <a:rPr lang="zh-CN" altLang="zh-CN"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评价人生价值的大小应主要看一个人对社会所作的贡献，但这并不意味着要否认人生的自我价值。</a:t>
            </a:r>
            <a:endParaRPr lang="en-US" altLang="zh-CN"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914400" lvl="1" indent="-457200">
              <a:lnSpc>
                <a:spcPts val="4200"/>
              </a:lnSpc>
              <a:buFont typeface="Wingdings" panose="05000000000000000000" pitchFamily="2" charset="2"/>
              <a:buChar char="Ø"/>
            </a:pPr>
            <a:r>
              <a:rPr lang="zh-CN" altLang="zh-CN" sz="2800"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人的自我完善和全面发展、人生自我价值的实现，是社会发展的根本目标；</a:t>
            </a:r>
            <a:endParaRPr lang="en-US" altLang="zh-CN" sz="2800"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a:p>
            <a:pPr marL="914400" lvl="1" indent="-457200">
              <a:lnSpc>
                <a:spcPts val="4200"/>
              </a:lnSpc>
              <a:buFont typeface="Wingdings" panose="05000000000000000000" pitchFamily="2" charset="2"/>
              <a:buChar char="Ø"/>
            </a:pPr>
            <a:r>
              <a:rPr lang="zh-CN" altLang="zh-CN" sz="2800"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人生自我价值的实现，又有助于个体为社会创造更大价值。</a:t>
            </a:r>
            <a:endParaRPr lang="zh-CN" altLang="en-US" sz="2800" dirty="0">
              <a:latin typeface="楷体" panose="02010609060101010101" pitchFamily="49" charset="-122"/>
              <a:ea typeface="楷体" panose="02010609060101010101" pitchFamily="49" charset="-122"/>
            </a:endParaRPr>
          </a:p>
        </p:txBody>
      </p:sp>
      <p:pic>
        <p:nvPicPr>
          <p:cNvPr id="13316" name="Picture 4" descr="https://timgsa.baidu.com/timg?image&amp;quality=80&amp;size=b9999_10000&amp;sec=1598091164173&amp;di=eeac79df4ecb766eebc53bb07b5b1921&amp;imgtype=0&amp;src=http%3A%2F%2F5b0988e595225.cdn.sohucs.com%2Fimages%2F20171015%2Ff3cf09bb91fe4b95aedeb873e044956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551" y="2095783"/>
            <a:ext cx="2406999" cy="4275591"/>
          </a:xfrm>
          <a:prstGeom prst="rect">
            <a:avLst/>
          </a:prstGeom>
          <a:noFill/>
          <a:extLst>
            <a:ext uri="{909E8E84-426E-40DD-AFC4-6F175D3DCCD1}">
              <a14:hiddenFill xmlns:a14="http://schemas.microsoft.com/office/drawing/2010/main">
                <a:solidFill>
                  <a:srgbClr val="FFFFFF"/>
                </a:solidFill>
              </a14:hiddenFill>
            </a:ext>
          </a:extLst>
        </p:spPr>
      </p:pic>
      <p:sp>
        <p:nvSpPr>
          <p:cNvPr id="15" name="标题 1">
            <a:extLst>
              <a:ext uri="{FF2B5EF4-FFF2-40B4-BE49-F238E27FC236}">
                <a16:creationId xmlns:a16="http://schemas.microsoft.com/office/drawing/2014/main" id="{6DCF1839-B1D0-4533-AEF5-DD8CAF1BB74D}"/>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（四）树立正确的人生观</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36"/>
          <p:cNvGrpSpPr/>
          <p:nvPr/>
        </p:nvGrpSpPr>
        <p:grpSpPr bwMode="auto">
          <a:xfrm flipV="1">
            <a:off x="5049737" y="3756263"/>
            <a:ext cx="7026193" cy="658708"/>
            <a:chOff x="0" y="0"/>
            <a:chExt cx="1935168" cy="506624"/>
          </a:xfrm>
          <a:solidFill>
            <a:srgbClr val="C4C7CB"/>
          </a:solidFill>
        </p:grpSpPr>
        <p:sp>
          <p:nvSpPr>
            <p:cNvPr id="9" name="圆角矩形 37"/>
            <p:cNvSpPr>
              <a:spLocks noChangeArrowheads="1"/>
            </p:cNvSpPr>
            <p:nvPr/>
          </p:nvSpPr>
          <p:spPr bwMode="auto">
            <a:xfrm>
              <a:off x="0" y="73989"/>
              <a:ext cx="1935168" cy="432635"/>
            </a:xfrm>
            <a:prstGeom prst="roundRect">
              <a:avLst>
                <a:gd name="adj" fmla="val 16667"/>
              </a:avLst>
            </a:prstGeom>
            <a:solidFill>
              <a:srgbClr val="C0504D">
                <a:lumMod val="60000"/>
                <a:lumOff val="40000"/>
              </a:srgbClr>
            </a:solidFill>
            <a:ln>
              <a:noFill/>
            </a:ln>
            <a:extLst>
              <a:ext uri="{91240B29-F687-4F45-9708-019B960494DF}">
                <a14:hiddenLine xmlns:a14="http://schemas.microsoft.com/office/drawing/2010/main" w="25400">
                  <a:solidFill>
                    <a:srgbClr val="BABABA"/>
                  </a:solidFill>
                  <a:bevel/>
                </a14:hiddenLine>
              </a:ext>
            </a:extLst>
          </p:spPr>
          <p:txBody>
            <a:bodyPr anchor="ctr"/>
            <a:lstStyle/>
            <a:p>
              <a:pPr algn="ctr" fontAlgn="auto">
                <a:spcBef>
                  <a:spcPts val="0"/>
                </a:spcBef>
                <a:spcAft>
                  <a:spcPts val="0"/>
                </a:spcAft>
                <a:defRPr/>
              </a:pPr>
              <a:endParaRPr lang="zh-CN" altLang="zh-CN" sz="2800" kern="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 name="等腰三角形 38"/>
            <p:cNvSpPr>
              <a:spLocks noChangeArrowheads="1"/>
            </p:cNvSpPr>
            <p:nvPr/>
          </p:nvSpPr>
          <p:spPr bwMode="auto">
            <a:xfrm>
              <a:off x="902659" y="0"/>
              <a:ext cx="129852" cy="95220"/>
            </a:xfrm>
            <a:prstGeom prst="triangle">
              <a:avLst>
                <a:gd name="adj" fmla="val 50000"/>
              </a:avLst>
            </a:prstGeom>
            <a:solidFill>
              <a:srgbClr val="C0504D">
                <a:lumMod val="60000"/>
                <a:lumOff val="40000"/>
              </a:srgbClr>
            </a:solidFill>
            <a:ln>
              <a:noFill/>
            </a:ln>
            <a:extLst>
              <a:ext uri="{91240B29-F687-4F45-9708-019B960494DF}">
                <a14:hiddenLine xmlns:a14="http://schemas.microsoft.com/office/drawing/2010/main" w="25400">
                  <a:solidFill>
                    <a:srgbClr val="BABABA"/>
                  </a:solidFill>
                  <a:bevel/>
                </a14:hiddenLine>
              </a:ext>
            </a:extLst>
          </p:spPr>
          <p:txBody>
            <a:bodyPr anchor="ctr"/>
            <a:lstStyle/>
            <a:p>
              <a:pPr algn="ctr" fontAlgn="auto">
                <a:spcBef>
                  <a:spcPts val="0"/>
                </a:spcBef>
                <a:spcAft>
                  <a:spcPts val="0"/>
                </a:spcAft>
                <a:defRPr/>
              </a:pPr>
              <a:endParaRPr lang="zh-CN" altLang="zh-CN" sz="2800" kern="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2" name="组合 1"/>
          <p:cNvGrpSpPr/>
          <p:nvPr/>
        </p:nvGrpSpPr>
        <p:grpSpPr>
          <a:xfrm>
            <a:off x="315985" y="2016497"/>
            <a:ext cx="11560030" cy="4288706"/>
            <a:chOff x="301439" y="1252538"/>
            <a:chExt cx="11890561" cy="4354512"/>
          </a:xfrm>
        </p:grpSpPr>
        <p:grpSp>
          <p:nvGrpSpPr>
            <p:cNvPr id="4" name="组合 32"/>
            <p:cNvGrpSpPr/>
            <p:nvPr/>
          </p:nvGrpSpPr>
          <p:grpSpPr bwMode="auto">
            <a:xfrm>
              <a:off x="301439" y="2957098"/>
              <a:ext cx="4632073" cy="668477"/>
              <a:chOff x="-1032447" y="-7515"/>
              <a:chExt cx="2967616" cy="514139"/>
            </a:xfrm>
            <a:solidFill>
              <a:srgbClr val="005DA2"/>
            </a:solidFill>
          </p:grpSpPr>
          <p:sp>
            <p:nvSpPr>
              <p:cNvPr id="5" name="圆角矩形 33"/>
              <p:cNvSpPr>
                <a:spLocks noChangeArrowheads="1"/>
              </p:cNvSpPr>
              <p:nvPr/>
            </p:nvSpPr>
            <p:spPr bwMode="auto">
              <a:xfrm>
                <a:off x="-1032447" y="73989"/>
                <a:ext cx="2967616" cy="432635"/>
              </a:xfrm>
              <a:prstGeom prst="roundRect">
                <a:avLst>
                  <a:gd name="adj" fmla="val 16667"/>
                </a:avLst>
              </a:prstGeom>
              <a:solidFill>
                <a:schemeClr val="accent2">
                  <a:lumMod val="40000"/>
                  <a:lumOff val="60000"/>
                </a:schemeClr>
              </a:solidFill>
              <a:ln>
                <a:noFill/>
              </a:ln>
              <a:extLst>
                <a:ext uri="{91240B29-F687-4F45-9708-019B960494DF}">
                  <a14:hiddenLine xmlns:a14="http://schemas.microsoft.com/office/drawing/2010/main" w="25400">
                    <a:solidFill>
                      <a:srgbClr val="BABABA"/>
                    </a:solidFill>
                    <a:bevel/>
                  </a14:hiddenLine>
                </a:ext>
              </a:extLst>
            </p:spPr>
            <p:txBody>
              <a:bodyPr anchor="ctr"/>
              <a:lstStyle/>
              <a:p>
                <a:pPr algn="ctr" fontAlgn="auto">
                  <a:spcBef>
                    <a:spcPts val="0"/>
                  </a:spcBef>
                  <a:spcAft>
                    <a:spcPts val="0"/>
                  </a:spcAft>
                  <a:defRPr/>
                </a:pPr>
                <a:endParaRPr lang="zh-CN" altLang="zh-CN" sz="2800" kern="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6" name="等腰三角形 34"/>
              <p:cNvSpPr>
                <a:spLocks noChangeArrowheads="1"/>
              </p:cNvSpPr>
              <p:nvPr/>
            </p:nvSpPr>
            <p:spPr bwMode="auto">
              <a:xfrm>
                <a:off x="362730" y="-7515"/>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fontAlgn="auto">
                  <a:spcBef>
                    <a:spcPts val="0"/>
                  </a:spcBef>
                  <a:spcAft>
                    <a:spcPts val="0"/>
                  </a:spcAft>
                  <a:defRPr/>
                </a:pPr>
                <a:endParaRPr lang="zh-CN" altLang="zh-CN" sz="2800" kern="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7" name="椭圆 35"/>
            <p:cNvSpPr>
              <a:spLocks noChangeArrowheads="1"/>
            </p:cNvSpPr>
            <p:nvPr/>
          </p:nvSpPr>
          <p:spPr bwMode="auto">
            <a:xfrm>
              <a:off x="1444625" y="1327150"/>
              <a:ext cx="2413000" cy="1639888"/>
            </a:xfrm>
            <a:prstGeom prst="ellipse">
              <a:avLst/>
            </a:prstGeom>
            <a:solidFill>
              <a:srgbClr val="005DA2"/>
            </a:solidFill>
            <a:ln>
              <a:noFill/>
            </a:ln>
          </p:spPr>
          <p:txBody>
            <a:bodyPr anchor="ctr"/>
            <a:lstStyle/>
            <a:p>
              <a:pPr algn="ctr" fontAlgn="auto">
                <a:spcBef>
                  <a:spcPts val="0"/>
                </a:spcBef>
                <a:spcAft>
                  <a:spcPts val="0"/>
                </a:spcAft>
                <a:defRPr/>
              </a:pPr>
              <a:endParaRPr lang="zh-CN" altLang="zh-CN" sz="2800" kern="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1" name="椭圆 39"/>
            <p:cNvSpPr>
              <a:spLocks noChangeArrowheads="1"/>
            </p:cNvSpPr>
            <p:nvPr/>
          </p:nvSpPr>
          <p:spPr bwMode="auto">
            <a:xfrm>
              <a:off x="3584575" y="3786188"/>
              <a:ext cx="2462213" cy="1687512"/>
            </a:xfrm>
            <a:prstGeom prst="ellipse">
              <a:avLst/>
            </a:prstGeom>
            <a:solidFill>
              <a:srgbClr val="F79646"/>
            </a:solidFill>
            <a:ln>
              <a:noFill/>
            </a:ln>
          </p:spPr>
          <p:txBody>
            <a:bodyPr anchor="ctr"/>
            <a:lstStyle/>
            <a:p>
              <a:pPr algn="ctr" fontAlgn="auto">
                <a:spcBef>
                  <a:spcPts val="0"/>
                </a:spcBef>
                <a:spcAft>
                  <a:spcPts val="0"/>
                </a:spcAft>
                <a:defRPr/>
              </a:pPr>
              <a:endParaRPr lang="zh-CN" altLang="zh-CN" sz="2800" kern="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 name="椭圆 43"/>
            <p:cNvSpPr>
              <a:spLocks noChangeArrowheads="1"/>
            </p:cNvSpPr>
            <p:nvPr/>
          </p:nvSpPr>
          <p:spPr bwMode="auto">
            <a:xfrm>
              <a:off x="7489825" y="1252538"/>
              <a:ext cx="2432050" cy="1639887"/>
            </a:xfrm>
            <a:prstGeom prst="ellipse">
              <a:avLst/>
            </a:prstGeom>
            <a:solidFill>
              <a:srgbClr val="C0504D">
                <a:lumMod val="75000"/>
              </a:srgbClr>
            </a:solidFill>
            <a:ln>
              <a:noFill/>
            </a:ln>
          </p:spPr>
          <p:txBody>
            <a:bodyPr anchor="ctr"/>
            <a:lstStyle/>
            <a:p>
              <a:pPr algn="ctr" fontAlgn="auto">
                <a:spcBef>
                  <a:spcPts val="0"/>
                </a:spcBef>
                <a:spcAft>
                  <a:spcPts val="0"/>
                </a:spcAft>
                <a:defRPr/>
              </a:pPr>
              <a:endParaRPr lang="zh-CN" altLang="zh-CN" sz="2800" kern="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3" name="TextBox 46"/>
            <p:cNvSpPr>
              <a:spLocks noChangeArrowheads="1"/>
            </p:cNvSpPr>
            <p:nvPr/>
          </p:nvSpPr>
          <p:spPr bwMode="auto">
            <a:xfrm>
              <a:off x="541338" y="4318000"/>
              <a:ext cx="44100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Wingdings" panose="05000000000000000000" pitchFamily="2" charset="2"/>
                <a:buNone/>
                <a:defRPr/>
              </a:pPr>
              <a:r>
                <a:rPr lang="zh-CN" altLang="en-US" sz="2800" kern="0" dirty="0">
                  <a:solidFill>
                    <a:sysClr val="windowText" lastClr="000000">
                      <a:lumMod val="75000"/>
                      <a:lumOff val="25000"/>
                    </a:sysClr>
                  </a:solidFill>
                  <a:latin typeface="宋体" panose="02010600030101010101" pitchFamily="2" charset="-122"/>
                  <a:ea typeface="宋体" panose="02010600030101010101" pitchFamily="2" charset="-122"/>
                  <a:sym typeface="微软雅黑" panose="020B0503020204020204" pitchFamily="34" charset="-122"/>
                </a:rPr>
                <a:t>当前社会条件充分</a:t>
              </a:r>
              <a:endParaRPr lang="en-US" altLang="zh-CN" sz="2800" kern="0" dirty="0">
                <a:solidFill>
                  <a:sysClr val="windowText" lastClr="000000">
                    <a:lumMod val="75000"/>
                    <a:lumOff val="25000"/>
                  </a:sysClr>
                </a:solidFill>
                <a:latin typeface="宋体" panose="02010600030101010101" pitchFamily="2" charset="-122"/>
                <a:ea typeface="宋体" panose="02010600030101010101" pitchFamily="2" charset="-122"/>
                <a:sym typeface="微软雅黑" panose="020B0503020204020204" pitchFamily="34" charset="-122"/>
              </a:endParaRPr>
            </a:p>
          </p:txBody>
        </p:sp>
        <p:sp>
          <p:nvSpPr>
            <p:cNvPr id="14" name="TextBox 50"/>
            <p:cNvSpPr>
              <a:spLocks noChangeArrowheads="1"/>
            </p:cNvSpPr>
            <p:nvPr/>
          </p:nvSpPr>
          <p:spPr bwMode="auto">
            <a:xfrm>
              <a:off x="1717675" y="3094038"/>
              <a:ext cx="18669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2800">
                  <a:solidFill>
                    <a:srgbClr val="FFFFFF"/>
                  </a:solidFill>
                  <a:latin typeface="宋体" panose="02010600030101010101" pitchFamily="2" charset="-122"/>
                  <a:ea typeface="宋体" panose="02010600030101010101" pitchFamily="2" charset="-122"/>
                  <a:sym typeface="微软雅黑" panose="020B0503020204020204" pitchFamily="34" charset="-122"/>
                </a:rPr>
                <a:t>客观条件</a:t>
              </a:r>
            </a:p>
          </p:txBody>
        </p:sp>
        <p:sp>
          <p:nvSpPr>
            <p:cNvPr id="15" name="TextBox 51"/>
            <p:cNvSpPr>
              <a:spLocks noChangeArrowheads="1"/>
            </p:cNvSpPr>
            <p:nvPr/>
          </p:nvSpPr>
          <p:spPr bwMode="auto">
            <a:xfrm>
              <a:off x="6913563" y="3086100"/>
              <a:ext cx="29860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2800">
                  <a:solidFill>
                    <a:srgbClr val="404040"/>
                  </a:solidFill>
                  <a:latin typeface="宋体" panose="02010600030101010101" pitchFamily="2" charset="-122"/>
                  <a:ea typeface="宋体" panose="02010600030101010101" pitchFamily="2" charset="-122"/>
                  <a:sym typeface="微软雅黑" panose="020B0503020204020204" pitchFamily="34" charset="-122"/>
                </a:rPr>
                <a:t>主观条件</a:t>
              </a:r>
            </a:p>
          </p:txBody>
        </p:sp>
        <p:sp>
          <p:nvSpPr>
            <p:cNvPr id="16" name="TextBox 57"/>
            <p:cNvSpPr>
              <a:spLocks noChangeArrowheads="1"/>
            </p:cNvSpPr>
            <p:nvPr/>
          </p:nvSpPr>
          <p:spPr bwMode="auto">
            <a:xfrm>
              <a:off x="4318342" y="1852509"/>
              <a:ext cx="34226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buFont typeface="Wingdings" panose="05000000000000000000" pitchFamily="2" charset="2"/>
                <a:buNone/>
              </a:pPr>
              <a:r>
                <a:rPr lang="zh-CN" altLang="en-US" sz="2800" dirty="0">
                  <a:solidFill>
                    <a:srgbClr val="404040"/>
                  </a:solidFill>
                  <a:latin typeface="宋体" panose="02010600030101010101" pitchFamily="2" charset="-122"/>
                  <a:ea typeface="宋体" panose="02010600030101010101" pitchFamily="2" charset="-122"/>
                  <a:sym typeface="微软雅黑" panose="020B0503020204020204" pitchFamily="34" charset="-122"/>
                </a:rPr>
                <a:t>客观认识自己</a:t>
              </a:r>
              <a:endParaRPr lang="en-US" altLang="zh-CN" sz="2800" dirty="0">
                <a:solidFill>
                  <a:srgbClr val="404040"/>
                </a:solidFill>
                <a:latin typeface="宋体" panose="02010600030101010101" pitchFamily="2" charset="-122"/>
                <a:ea typeface="宋体" panose="02010600030101010101" pitchFamily="2" charset="-122"/>
                <a:sym typeface="微软雅黑" panose="020B0503020204020204" pitchFamily="34" charset="-122"/>
              </a:endParaRPr>
            </a:p>
          </p:txBody>
        </p:sp>
        <p:sp>
          <p:nvSpPr>
            <p:cNvPr id="17" name="TextBox 59"/>
            <p:cNvSpPr>
              <a:spLocks noChangeArrowheads="1"/>
            </p:cNvSpPr>
            <p:nvPr/>
          </p:nvSpPr>
          <p:spPr bwMode="auto">
            <a:xfrm>
              <a:off x="6142038" y="4357688"/>
              <a:ext cx="27352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a:r>
                <a:rPr lang="zh-CN" altLang="en-US" sz="2800">
                  <a:solidFill>
                    <a:srgbClr val="404040"/>
                  </a:solidFill>
                  <a:latin typeface="宋体" panose="02010600030101010101" pitchFamily="2" charset="-122"/>
                  <a:ea typeface="宋体" panose="02010600030101010101" pitchFamily="2" charset="-122"/>
                  <a:sym typeface="微软雅黑" panose="020B0503020204020204" pitchFamily="34" charset="-122"/>
                </a:rPr>
                <a:t>发挥主观能动性</a:t>
              </a:r>
              <a:endParaRPr lang="en-US" altLang="zh-CN" sz="2800">
                <a:solidFill>
                  <a:srgbClr val="404040"/>
                </a:solidFill>
                <a:latin typeface="宋体" panose="02010600030101010101" pitchFamily="2" charset="-122"/>
                <a:ea typeface="宋体" panose="02010600030101010101" pitchFamily="2" charset="-122"/>
                <a:sym typeface="微软雅黑" panose="020B0503020204020204" pitchFamily="34" charset="-122"/>
              </a:endParaRPr>
            </a:p>
          </p:txBody>
        </p:sp>
        <p:sp>
          <p:nvSpPr>
            <p:cNvPr id="18" name="TextBox 63"/>
            <p:cNvSpPr>
              <a:spLocks noChangeArrowheads="1"/>
            </p:cNvSpPr>
            <p:nvPr/>
          </p:nvSpPr>
          <p:spPr bwMode="auto">
            <a:xfrm>
              <a:off x="10010775" y="1857375"/>
              <a:ext cx="21812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2800" dirty="0">
                  <a:solidFill>
                    <a:srgbClr val="404040"/>
                  </a:solidFill>
                  <a:latin typeface="宋体" panose="02010600030101010101" pitchFamily="2" charset="-122"/>
                  <a:ea typeface="宋体" panose="02010600030101010101" pitchFamily="2" charset="-122"/>
                  <a:sym typeface="微软雅黑" panose="020B0503020204020204" pitchFamily="34" charset="-122"/>
                </a:rPr>
                <a:t>坚持不懈</a:t>
              </a:r>
              <a:endParaRPr lang="en-US" altLang="zh-CN" sz="2800" dirty="0">
                <a:solidFill>
                  <a:srgbClr val="404040"/>
                </a:solidFill>
                <a:latin typeface="宋体" panose="02010600030101010101" pitchFamily="2" charset="-122"/>
                <a:ea typeface="宋体" panose="02010600030101010101" pitchFamily="2" charset="-122"/>
                <a:sym typeface="微软雅黑" panose="020B0503020204020204" pitchFamily="34" charset="-122"/>
              </a:endParaRPr>
            </a:p>
          </p:txBody>
        </p:sp>
        <p:sp>
          <p:nvSpPr>
            <p:cNvPr id="19" name="TextBox 67"/>
            <p:cNvSpPr>
              <a:spLocks noChangeArrowheads="1"/>
            </p:cNvSpPr>
            <p:nvPr/>
          </p:nvSpPr>
          <p:spPr bwMode="auto">
            <a:xfrm>
              <a:off x="1752600" y="1693863"/>
              <a:ext cx="180657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2800" dirty="0">
                  <a:solidFill>
                    <a:srgbClr val="FFFFFF"/>
                  </a:solidFill>
                  <a:latin typeface="宋体" panose="02010600030101010101" pitchFamily="2" charset="-122"/>
                  <a:ea typeface="宋体" panose="02010600030101010101" pitchFamily="2" charset="-122"/>
                  <a:sym typeface="微软雅黑" panose="020B0503020204020204" pitchFamily="34" charset="-122"/>
                </a:rPr>
                <a:t>社会客观</a:t>
              </a:r>
              <a:endParaRPr lang="en-US" altLang="zh-CN" sz="2800" dirty="0">
                <a:solidFill>
                  <a:srgbClr val="FFFFFF"/>
                </a:solidFill>
                <a:latin typeface="宋体" panose="02010600030101010101" pitchFamily="2" charset="-122"/>
                <a:ea typeface="宋体" panose="02010600030101010101" pitchFamily="2" charset="-122"/>
                <a:sym typeface="微软雅黑" panose="020B0503020204020204" pitchFamily="34" charset="-122"/>
              </a:endParaRPr>
            </a:p>
            <a:p>
              <a:pPr algn="ctr"/>
              <a:r>
                <a:rPr lang="zh-CN" altLang="en-US" sz="2800" dirty="0">
                  <a:solidFill>
                    <a:srgbClr val="FFFFFF"/>
                  </a:solidFill>
                  <a:latin typeface="宋体" panose="02010600030101010101" pitchFamily="2" charset="-122"/>
                  <a:ea typeface="宋体" panose="02010600030101010101" pitchFamily="2" charset="-122"/>
                  <a:sym typeface="微软雅黑" panose="020B0503020204020204" pitchFamily="34" charset="-122"/>
                </a:rPr>
                <a:t>条件</a:t>
              </a:r>
            </a:p>
          </p:txBody>
        </p:sp>
        <p:sp>
          <p:nvSpPr>
            <p:cNvPr id="20" name="TextBox 68"/>
            <p:cNvSpPr>
              <a:spLocks noChangeArrowheads="1"/>
            </p:cNvSpPr>
            <p:nvPr/>
          </p:nvSpPr>
          <p:spPr bwMode="auto">
            <a:xfrm>
              <a:off x="7815262" y="1846263"/>
              <a:ext cx="1937648" cy="437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buFont typeface="Wingdings" panose="05000000000000000000" pitchFamily="2" charset="2"/>
                <a:buNone/>
              </a:pPr>
              <a:r>
                <a:rPr lang="zh-CN" altLang="en-US" sz="2800" dirty="0">
                  <a:solidFill>
                    <a:srgbClr val="FFFFFF"/>
                  </a:solidFill>
                  <a:latin typeface="宋体" panose="02010600030101010101" pitchFamily="2" charset="-122"/>
                  <a:ea typeface="宋体" panose="02010600030101010101" pitchFamily="2" charset="-122"/>
                  <a:sym typeface="微软雅黑" panose="020B0503020204020204" pitchFamily="34" charset="-122"/>
                </a:rPr>
                <a:t>能力和本领</a:t>
              </a:r>
            </a:p>
          </p:txBody>
        </p:sp>
        <p:sp>
          <p:nvSpPr>
            <p:cNvPr id="21" name="TextBox 70"/>
            <p:cNvSpPr>
              <a:spLocks noChangeArrowheads="1"/>
            </p:cNvSpPr>
            <p:nvPr/>
          </p:nvSpPr>
          <p:spPr bwMode="auto">
            <a:xfrm>
              <a:off x="3654425" y="4092575"/>
              <a:ext cx="22748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Wingdings" panose="05000000000000000000" pitchFamily="2" charset="2"/>
                <a:buNone/>
                <a:defRPr/>
              </a:pPr>
              <a:r>
                <a:rPr lang="zh-CN" altLang="en-US" sz="2800" kern="0" dirty="0">
                  <a:solidFill>
                    <a:sysClr val="window" lastClr="FFFFFF"/>
                  </a:solidFill>
                  <a:latin typeface="宋体" panose="02010600030101010101" pitchFamily="2" charset="-122"/>
                  <a:ea typeface="宋体" panose="02010600030101010101" pitchFamily="2" charset="-122"/>
                  <a:sym typeface="微软雅黑" panose="020B0503020204020204" pitchFamily="34" charset="-122"/>
                </a:rPr>
                <a:t>个体</a:t>
              </a:r>
              <a:endParaRPr lang="en-US" altLang="zh-CN" sz="2800" kern="0" dirty="0">
                <a:solidFill>
                  <a:sysClr val="window" lastClr="FFFFFF"/>
                </a:solidFill>
                <a:latin typeface="宋体" panose="02010600030101010101" pitchFamily="2" charset="-122"/>
                <a:ea typeface="宋体" panose="02010600030101010101" pitchFamily="2" charset="-122"/>
                <a:sym typeface="微软雅黑" panose="020B0503020204020204" pitchFamily="34" charset="-122"/>
              </a:endParaRPr>
            </a:p>
            <a:p>
              <a:pPr algn="ctr">
                <a:buFont typeface="Wingdings" panose="05000000000000000000" pitchFamily="2" charset="2"/>
                <a:buNone/>
                <a:defRPr/>
              </a:pPr>
              <a:r>
                <a:rPr lang="zh-CN" altLang="en-US" sz="2800" kern="0" dirty="0">
                  <a:solidFill>
                    <a:sysClr val="window" lastClr="FFFFFF"/>
                  </a:solidFill>
                  <a:latin typeface="宋体" panose="02010600030101010101" pitchFamily="2" charset="-122"/>
                  <a:ea typeface="宋体" panose="02010600030101010101" pitchFamily="2" charset="-122"/>
                  <a:sym typeface="微软雅黑" panose="020B0503020204020204" pitchFamily="34" charset="-122"/>
                </a:rPr>
                <a:t>自身条件</a:t>
              </a:r>
            </a:p>
          </p:txBody>
        </p:sp>
        <p:grpSp>
          <p:nvGrpSpPr>
            <p:cNvPr id="54289" name="组合 69"/>
            <p:cNvGrpSpPr/>
            <p:nvPr/>
          </p:nvGrpSpPr>
          <p:grpSpPr bwMode="auto">
            <a:xfrm>
              <a:off x="8823325" y="3709988"/>
              <a:ext cx="2395538" cy="1897062"/>
              <a:chOff x="6823074" y="3645024"/>
              <a:chExt cx="1349739" cy="1458378"/>
            </a:xfrm>
          </p:grpSpPr>
          <p:sp>
            <p:nvSpPr>
              <p:cNvPr id="23" name="椭圆 45"/>
              <p:cNvSpPr>
                <a:spLocks noChangeArrowheads="1"/>
              </p:cNvSpPr>
              <p:nvPr/>
            </p:nvSpPr>
            <p:spPr bwMode="auto">
              <a:xfrm>
                <a:off x="6823074" y="3645024"/>
                <a:ext cx="1349739" cy="1238706"/>
              </a:xfrm>
              <a:prstGeom prst="ellipse">
                <a:avLst/>
              </a:prstGeom>
              <a:solidFill>
                <a:srgbClr val="8064A2">
                  <a:lumMod val="60000"/>
                  <a:lumOff val="40000"/>
                </a:srgbClr>
              </a:solidFill>
              <a:ln>
                <a:noFill/>
              </a:ln>
            </p:spPr>
            <p:txBody>
              <a:bodyPr anchor="ctr"/>
              <a:lstStyle/>
              <a:p>
                <a:pPr algn="ctr" fontAlgn="auto">
                  <a:spcBef>
                    <a:spcPts val="0"/>
                  </a:spcBef>
                  <a:spcAft>
                    <a:spcPts val="0"/>
                  </a:spcAft>
                  <a:defRPr/>
                </a:pPr>
                <a:endParaRPr lang="zh-CN" altLang="zh-CN" sz="2800" kern="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 name="TextBox 72"/>
              <p:cNvSpPr>
                <a:spLocks noChangeArrowheads="1"/>
              </p:cNvSpPr>
              <p:nvPr/>
            </p:nvSpPr>
            <p:spPr bwMode="auto">
              <a:xfrm>
                <a:off x="6933987" y="4068503"/>
                <a:ext cx="1152958" cy="103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fontAlgn="auto">
                  <a:spcBef>
                    <a:spcPts val="0"/>
                  </a:spcBef>
                  <a:spcAft>
                    <a:spcPts val="0"/>
                  </a:spcAft>
                  <a:defRPr/>
                </a:pPr>
                <a:r>
                  <a:rPr lang="zh-CN" altLang="en-US" sz="2800" kern="0" dirty="0">
                    <a:solidFill>
                      <a:sysClr val="window" lastClr="FFFFFF"/>
                    </a:solidFill>
                    <a:latin typeface="宋体" panose="02010600030101010101" pitchFamily="2" charset="-122"/>
                    <a:ea typeface="宋体" panose="02010600030101010101" pitchFamily="2" charset="-122"/>
                    <a:sym typeface="微软雅黑" panose="020B0503020204020204" pitchFamily="34" charset="-122"/>
                  </a:rPr>
                  <a:t>持之以恒</a:t>
                </a:r>
              </a:p>
            </p:txBody>
          </p:sp>
        </p:grpSp>
      </p:grpSp>
      <p:sp>
        <p:nvSpPr>
          <p:cNvPr id="34" name="文本框 13"/>
          <p:cNvSpPr txBox="1">
            <a:spLocks noChangeArrowheads="1"/>
          </p:cNvSpPr>
          <p:nvPr>
            <p:custDataLst>
              <p:tags r:id="rId1"/>
            </p:custDataLst>
          </p:nvPr>
        </p:nvSpPr>
        <p:spPr bwMode="auto">
          <a:xfrm>
            <a:off x="3429927" y="893317"/>
            <a:ext cx="7429594" cy="80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600" b="1" dirty="0">
                <a:latin typeface="黑体" panose="02010609060101010101" pitchFamily="49" charset="-122"/>
                <a:ea typeface="黑体" panose="02010609060101010101" pitchFamily="49" charset="-122"/>
              </a:rPr>
              <a:t>人生价值的实现条件</a:t>
            </a:r>
          </a:p>
          <a:p>
            <a:endParaRPr lang="zh-CN" altLang="en-US" sz="3600" b="1" dirty="0">
              <a:latin typeface="黑体" panose="02010609060101010101" pitchFamily="49" charset="-122"/>
              <a:ea typeface="黑体" panose="02010609060101010101" pitchFamily="49" charset="-122"/>
            </a:endParaRPr>
          </a:p>
        </p:txBody>
      </p:sp>
      <p:sp>
        <p:nvSpPr>
          <p:cNvPr id="33" name="灯片编号占位符 32"/>
          <p:cNvSpPr>
            <a:spLocks noGrp="1"/>
          </p:cNvSpPr>
          <p:nvPr>
            <p:ph type="sldNum" sz="quarter" idx="12"/>
          </p:nvPr>
        </p:nvSpPr>
        <p:spPr/>
        <p:txBody>
          <a:bodyPr/>
          <a:lstStyle/>
          <a:p>
            <a:pPr>
              <a:defRPr/>
            </a:pPr>
            <a:fld id="{954B6C9A-5B61-4A82-B737-20896FAD5984}" type="slidenum">
              <a:rPr lang="zh-CN" altLang="en-US" smtClean="0"/>
              <a:pPr>
                <a:defRPr/>
              </a:pPr>
              <a:t>39</a:t>
            </a:fld>
            <a:endParaRPr lang="en-US" altLang="zh-CN"/>
          </a:p>
        </p:txBody>
      </p:sp>
      <p:sp>
        <p:nvSpPr>
          <p:cNvPr id="27" name="单圆角矩形 26"/>
          <p:cNvSpPr/>
          <p:nvPr/>
        </p:nvSpPr>
        <p:spPr>
          <a:xfrm flipH="1">
            <a:off x="0" y="735197"/>
            <a:ext cx="3224975" cy="890022"/>
          </a:xfrm>
          <a:prstGeom prst="round1Rect">
            <a:avLst>
              <a:gd name="adj" fmla="val 3275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711200">
              <a:lnSpc>
                <a:spcPct val="90000"/>
              </a:lnSpc>
              <a:spcBef>
                <a:spcPct val="0"/>
              </a:spcBef>
              <a:spcAft>
                <a:spcPct val="15000"/>
              </a:spcAft>
            </a:pPr>
            <a:r>
              <a:rPr lang="zh-CN" altLang="en-US" sz="2800" b="1" dirty="0"/>
              <a:t>努力实现人生价值</a:t>
            </a:r>
          </a:p>
        </p:txBody>
      </p:sp>
      <p:sp>
        <p:nvSpPr>
          <p:cNvPr id="28" name="标题 1">
            <a:extLst>
              <a:ext uri="{FF2B5EF4-FFF2-40B4-BE49-F238E27FC236}">
                <a16:creationId xmlns:a16="http://schemas.microsoft.com/office/drawing/2014/main" id="{02F9E186-2CE0-4339-9EEC-AC7A5B47C951}"/>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（四）树立正确的人生观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Effect>
                                      <p:cBhvr>
                                        <p:cTn id="9"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30841" y="1332672"/>
            <a:ext cx="3394299" cy="650875"/>
          </a:xfrm>
        </p:spPr>
        <p:txBody>
          <a:bodyPr/>
          <a:lstStyle/>
          <a:p>
            <a:r>
              <a:rPr lang="zh-CN" altLang="en-US" sz="3000" dirty="0">
                <a:latin typeface="黑体" panose="02010609060101010101" pitchFamily="49" charset="-122"/>
                <a:ea typeface="宋体" panose="02010600030101010101" pitchFamily="2" charset="-122"/>
              </a:rPr>
              <a:t>教学目的与要求</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54B6C9A-5B61-4A82-B737-20896FAD5984}"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base" latinLnBrk="0" hangingPunct="1">
                <a:lnSpc>
                  <a:spcPct val="100000"/>
                </a:lnSpc>
                <a:spcBef>
                  <a:spcPct val="0"/>
                </a:spcBef>
                <a:spcAft>
                  <a:spcPct val="0"/>
                </a:spcAft>
                <a:buClrTx/>
                <a:buSzTx/>
                <a:buFontTx/>
                <a:buNone/>
                <a:defRPr/>
              </a:pPr>
              <a:t>4</a:t>
            </a:fld>
            <a:endParaRPr kumimoji="0" lang="en-US" altLang="zh-CN" sz="16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6" name="内容占位符 5"/>
          <p:cNvSpPr>
            <a:spLocks noGrp="1"/>
          </p:cNvSpPr>
          <p:nvPr>
            <p:ph idx="1"/>
          </p:nvPr>
        </p:nvSpPr>
        <p:spPr>
          <a:xfrm>
            <a:off x="748113" y="2479992"/>
            <a:ext cx="10413531" cy="2948498"/>
          </a:xfrm>
        </p:spPr>
        <p:txBody>
          <a:bodyPr/>
          <a:lstStyle/>
          <a:p>
            <a:pPr marL="455613" indent="-455613" eaLnBrk="1" hangingPunct="1">
              <a:lnSpc>
                <a:spcPts val="4000"/>
              </a:lnSpc>
            </a:pPr>
            <a:r>
              <a:rPr lang="zh-CN" altLang="en-US" sz="2800" dirty="0">
                <a:latin typeface="宋体" panose="02010600030101010101" pitchFamily="2" charset="-122"/>
                <a:ea typeface="宋体" panose="02010600030101010101" pitchFamily="2" charset="-122"/>
              </a:rPr>
              <a:t>引导和帮助学生系统认识马克思主义的人生观理论，深刻理解个人与社会关系，科学认识人生目的、人生态度和人生价值，确立科学高尚的人生观。 </a:t>
            </a:r>
            <a:endParaRPr lang="en-US" altLang="zh-CN" sz="2800" dirty="0">
              <a:latin typeface="宋体" panose="02010600030101010101" pitchFamily="2" charset="-122"/>
              <a:ea typeface="宋体" panose="02010600030101010101" pitchFamily="2" charset="-122"/>
            </a:endParaRPr>
          </a:p>
          <a:p>
            <a:pPr marL="455613" indent="-455613" eaLnBrk="1" hangingPunct="1">
              <a:lnSpc>
                <a:spcPts val="4000"/>
              </a:lnSpc>
            </a:pPr>
            <a:r>
              <a:rPr lang="zh-CN" altLang="en-US" sz="2800" dirty="0">
                <a:latin typeface="宋体" panose="02010600030101010101" pitchFamily="2" charset="-122"/>
                <a:ea typeface="宋体" panose="02010600030101010101" pitchFamily="2" charset="-122"/>
              </a:rPr>
              <a:t>（本专题对应教材第一章第一节、第二节；教学计划 </a:t>
            </a:r>
            <a:r>
              <a:rPr lang="en-US" altLang="zh-CN" sz="2800" dirty="0">
                <a:latin typeface="宋体" panose="02010600030101010101" pitchFamily="2" charset="-122"/>
                <a:ea typeface="宋体" panose="02010600030101010101" pitchFamily="2" charset="-122"/>
              </a:rPr>
              <a:t>2 </a:t>
            </a:r>
            <a:r>
              <a:rPr lang="zh-CN" altLang="en-US" sz="2800" dirty="0">
                <a:latin typeface="宋体" panose="02010600030101010101" pitchFamily="2" charset="-122"/>
                <a:ea typeface="宋体" panose="02010600030101010101" pitchFamily="2" charset="-122"/>
              </a:rPr>
              <a:t>学时）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13"/>
          <p:cNvSpPr txBox="1">
            <a:spLocks noChangeArrowheads="1"/>
          </p:cNvSpPr>
          <p:nvPr>
            <p:custDataLst>
              <p:tags r:id="rId1"/>
            </p:custDataLst>
          </p:nvPr>
        </p:nvSpPr>
        <p:spPr bwMode="auto">
          <a:xfrm>
            <a:off x="2929187" y="831973"/>
            <a:ext cx="7429594" cy="80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3200" b="1" dirty="0">
                <a:latin typeface="黑体" panose="02010609060101010101" pitchFamily="49" charset="-122"/>
                <a:ea typeface="黑体" panose="02010609060101010101" pitchFamily="49" charset="-122"/>
              </a:rPr>
              <a:t> </a:t>
            </a:r>
            <a:r>
              <a:rPr lang="zh-CN" altLang="en-US" sz="3200" b="1" dirty="0">
                <a:latin typeface="黑体" panose="02010609060101010101" pitchFamily="49" charset="-122"/>
                <a:ea typeface="黑体" panose="02010609060101010101" pitchFamily="49" charset="-122"/>
              </a:rPr>
              <a:t>增强实现人生价值的能力</a:t>
            </a:r>
          </a:p>
          <a:p>
            <a:endParaRPr lang="zh-CN" altLang="en-US" sz="3200" b="1" dirty="0">
              <a:latin typeface="黑体" panose="02010609060101010101" pitchFamily="49" charset="-122"/>
              <a:ea typeface="黑体" panose="02010609060101010101" pitchFamily="49" charset="-122"/>
            </a:endParaRPr>
          </a:p>
        </p:txBody>
      </p:sp>
      <p:sp>
        <p:nvSpPr>
          <p:cNvPr id="33" name="灯片编号占位符 32"/>
          <p:cNvSpPr>
            <a:spLocks noGrp="1"/>
          </p:cNvSpPr>
          <p:nvPr>
            <p:ph type="sldNum" sz="quarter" idx="12"/>
          </p:nvPr>
        </p:nvSpPr>
        <p:spPr/>
        <p:txBody>
          <a:bodyPr/>
          <a:lstStyle/>
          <a:p>
            <a:pPr>
              <a:defRPr/>
            </a:pPr>
            <a:fld id="{954B6C9A-5B61-4A82-B737-20896FAD5984}" type="slidenum">
              <a:rPr lang="zh-CN" altLang="en-US" smtClean="0"/>
              <a:pPr>
                <a:defRPr/>
              </a:pPr>
              <a:t>40</a:t>
            </a:fld>
            <a:endParaRPr lang="en-US" altLang="zh-CN"/>
          </a:p>
        </p:txBody>
      </p:sp>
      <p:grpSp>
        <p:nvGrpSpPr>
          <p:cNvPr id="35" name="组合 2"/>
          <p:cNvGrpSpPr/>
          <p:nvPr/>
        </p:nvGrpSpPr>
        <p:grpSpPr bwMode="auto">
          <a:xfrm>
            <a:off x="656950" y="1884003"/>
            <a:ext cx="10299068" cy="2593996"/>
            <a:chOff x="718" y="2565"/>
            <a:chExt cx="17922" cy="6139"/>
          </a:xfrm>
        </p:grpSpPr>
        <p:sp>
          <p:nvSpPr>
            <p:cNvPr id="36" name="矩形 35"/>
            <p:cNvSpPr/>
            <p:nvPr>
              <p:custDataLst>
                <p:tags r:id="rId2"/>
              </p:custDataLst>
            </p:nvPr>
          </p:nvSpPr>
          <p:spPr>
            <a:xfrm>
              <a:off x="12530" y="2565"/>
              <a:ext cx="5550" cy="61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fontAlgn="auto">
                <a:spcBef>
                  <a:spcPts val="0"/>
                </a:spcBef>
                <a:spcAft>
                  <a:spcPts val="0"/>
                </a:spcAft>
                <a:defRPr/>
              </a:pPr>
              <a:endParaRPr lang="zh-CN" altLang="en-US" sz="2400" noProof="1">
                <a:solidFill>
                  <a:schemeClr val="tx1"/>
                </a:solidFill>
              </a:endParaRPr>
            </a:p>
          </p:txBody>
        </p:sp>
        <p:sp>
          <p:nvSpPr>
            <p:cNvPr id="37" name="矩形 36"/>
            <p:cNvSpPr/>
            <p:nvPr>
              <p:custDataLst>
                <p:tags r:id="rId3"/>
              </p:custDataLst>
            </p:nvPr>
          </p:nvSpPr>
          <p:spPr>
            <a:xfrm>
              <a:off x="1280" y="2565"/>
              <a:ext cx="5332" cy="61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fontAlgn="auto">
                <a:spcBef>
                  <a:spcPts val="0"/>
                </a:spcBef>
                <a:spcAft>
                  <a:spcPts val="0"/>
                </a:spcAft>
                <a:defRPr/>
              </a:pPr>
              <a:endParaRPr lang="zh-CN" altLang="en-US" sz="2400" noProof="1">
                <a:solidFill>
                  <a:schemeClr val="tx1"/>
                </a:solidFill>
              </a:endParaRPr>
            </a:p>
          </p:txBody>
        </p:sp>
        <p:sp>
          <p:nvSpPr>
            <p:cNvPr id="38" name="矩形 37"/>
            <p:cNvSpPr/>
            <p:nvPr>
              <p:custDataLst>
                <p:tags r:id="rId4"/>
              </p:custDataLst>
            </p:nvPr>
          </p:nvSpPr>
          <p:spPr>
            <a:xfrm>
              <a:off x="718" y="2565"/>
              <a:ext cx="5895" cy="10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fontAlgn="auto">
                <a:spcBef>
                  <a:spcPts val="0"/>
                </a:spcBef>
                <a:spcAft>
                  <a:spcPts val="0"/>
                </a:spcAft>
                <a:defRPr/>
              </a:pPr>
              <a:endParaRPr lang="zh-CN" altLang="en-US" sz="2400" noProof="1">
                <a:solidFill>
                  <a:schemeClr val="tx1"/>
                </a:solidFill>
              </a:endParaRPr>
            </a:p>
          </p:txBody>
        </p:sp>
        <p:sp>
          <p:nvSpPr>
            <p:cNvPr id="39" name="矩形 38"/>
            <p:cNvSpPr/>
            <p:nvPr>
              <p:custDataLst>
                <p:tags r:id="rId5"/>
              </p:custDataLst>
            </p:nvPr>
          </p:nvSpPr>
          <p:spPr>
            <a:xfrm>
              <a:off x="12748" y="7649"/>
              <a:ext cx="5892" cy="10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fontAlgn="auto">
                <a:spcBef>
                  <a:spcPts val="0"/>
                </a:spcBef>
                <a:spcAft>
                  <a:spcPts val="0"/>
                </a:spcAft>
                <a:defRPr/>
              </a:pPr>
              <a:endParaRPr lang="zh-CN" altLang="en-US" sz="2400" noProof="1">
                <a:solidFill>
                  <a:schemeClr val="tx1"/>
                </a:solidFill>
              </a:endParaRPr>
            </a:p>
          </p:txBody>
        </p:sp>
        <p:sp>
          <p:nvSpPr>
            <p:cNvPr id="40" name="直角三角形 39"/>
            <p:cNvSpPr/>
            <p:nvPr>
              <p:custDataLst>
                <p:tags r:id="rId6"/>
              </p:custDataLst>
            </p:nvPr>
          </p:nvSpPr>
          <p:spPr>
            <a:xfrm>
              <a:off x="18080" y="7217"/>
              <a:ext cx="560" cy="442"/>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fontAlgn="auto">
                <a:spcBef>
                  <a:spcPts val="0"/>
                </a:spcBef>
                <a:spcAft>
                  <a:spcPts val="0"/>
                </a:spcAft>
                <a:defRPr/>
              </a:pPr>
              <a:endParaRPr lang="zh-CN" altLang="en-US" sz="2400" noProof="1">
                <a:solidFill>
                  <a:schemeClr val="tx1"/>
                </a:solidFill>
              </a:endParaRPr>
            </a:p>
          </p:txBody>
        </p:sp>
        <p:sp>
          <p:nvSpPr>
            <p:cNvPr id="41" name="直角三角形 40"/>
            <p:cNvSpPr/>
            <p:nvPr>
              <p:custDataLst>
                <p:tags r:id="rId7"/>
              </p:custDataLst>
            </p:nvPr>
          </p:nvSpPr>
          <p:spPr>
            <a:xfrm rot="10800000">
              <a:off x="718" y="3607"/>
              <a:ext cx="560" cy="442"/>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anchor="ctr"/>
            <a:lstStyle/>
            <a:p>
              <a:pPr algn="ctr" fontAlgn="auto">
                <a:spcBef>
                  <a:spcPts val="0"/>
                </a:spcBef>
                <a:spcAft>
                  <a:spcPts val="0"/>
                </a:spcAft>
                <a:defRPr/>
              </a:pPr>
              <a:endParaRPr lang="zh-CN" altLang="en-US" sz="2400" noProof="1">
                <a:solidFill>
                  <a:schemeClr val="tx1"/>
                </a:solidFill>
              </a:endParaRPr>
            </a:p>
          </p:txBody>
        </p:sp>
        <p:sp>
          <p:nvSpPr>
            <p:cNvPr id="42" name="文本框 14"/>
            <p:cNvSpPr txBox="1">
              <a:spLocks noChangeArrowheads="1"/>
            </p:cNvSpPr>
            <p:nvPr>
              <p:custDataLst>
                <p:tags r:id="rId8"/>
              </p:custDataLst>
            </p:nvPr>
          </p:nvSpPr>
          <p:spPr bwMode="auto">
            <a:xfrm>
              <a:off x="13519" y="2564"/>
              <a:ext cx="4350" cy="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lnSpc>
                  <a:spcPct val="150000"/>
                </a:lnSpc>
              </a:pPr>
              <a:r>
                <a:rPr lang="zh-CN" altLang="en-US">
                  <a:solidFill>
                    <a:schemeClr val="bg1"/>
                  </a:solidFill>
                  <a:latin typeface="Arial" panose="020B0604020202020204" pitchFamily="34" charset="0"/>
                </a:rPr>
                <a:t>Lorem ipsum dolor sit amet, consectetur adipisicing elit.Lorem ipsum dolor sit amet</a:t>
              </a:r>
            </a:p>
          </p:txBody>
        </p:sp>
        <p:pic>
          <p:nvPicPr>
            <p:cNvPr id="43" name="图片 16" descr="C:\Users\Administrator\Desktop\c884789b-0058-47fd-bb2d-a46dc8f0a7b8.jpgc884789b-0058-47fd-bb2d-a46dc8f0a7b8"/>
            <p:cNvPicPr>
              <a:picLocks noChangeAspect="1" noChangeArrowheads="1"/>
            </p:cNvPicPr>
            <p:nvPr>
              <p:custDataLst>
                <p:tags r:id="rId9"/>
              </p:custDataLst>
            </p:nvPr>
          </p:nvPicPr>
          <p:blipFill>
            <a:blip r:embed="rId11" cstate="print">
              <a:lum contrast="30000"/>
              <a:extLst>
                <a:ext uri="{28A0092B-C50C-407E-A947-70E740481C1C}">
                  <a14:useLocalDpi xmlns:a14="http://schemas.microsoft.com/office/drawing/2010/main" val="0"/>
                </a:ext>
              </a:extLst>
            </a:blip>
            <a:srcRect/>
            <a:stretch>
              <a:fillRect/>
            </a:stretch>
          </p:blipFill>
          <p:spPr bwMode="auto">
            <a:xfrm>
              <a:off x="6557" y="2566"/>
              <a:ext cx="5995" cy="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11062277" descr="大学生社会实践（弘扬传统）"/>
            <p:cNvPicPr>
              <a:picLocks noChangeAspect="1" noChangeArrowheads="1"/>
            </p:cNvPicPr>
            <p:nvPr/>
          </p:nvPicPr>
          <p:blipFill>
            <a:blip r:embed="rId12">
              <a:extLst>
                <a:ext uri="{28A0092B-C50C-407E-A947-70E740481C1C}">
                  <a14:useLocalDpi xmlns:a14="http://schemas.microsoft.com/office/drawing/2010/main" val="0"/>
                </a:ext>
              </a:extLst>
            </a:blip>
            <a:srcRect b="9294"/>
            <a:stretch>
              <a:fillRect/>
            </a:stretch>
          </p:blipFill>
          <p:spPr bwMode="auto">
            <a:xfrm>
              <a:off x="1511" y="3766"/>
              <a:ext cx="4870" cy="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5" descr="1122431638_yMa4B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748" y="2783"/>
              <a:ext cx="5121" cy="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文本框 1"/>
          <p:cNvSpPr txBox="1">
            <a:spLocks noChangeArrowheads="1"/>
          </p:cNvSpPr>
          <p:nvPr/>
        </p:nvSpPr>
        <p:spPr bwMode="auto">
          <a:xfrm>
            <a:off x="310282" y="5145910"/>
            <a:ext cx="11881718" cy="141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30000"/>
              </a:lnSpc>
            </a:pPr>
            <a:r>
              <a:rPr lang="zh-CN" altLang="en-US" sz="2200" dirty="0">
                <a:solidFill>
                  <a:srgbClr val="FF0000"/>
                </a:solidFill>
                <a:latin typeface="宋体" panose="02010600030101010101" pitchFamily="2" charset="-122"/>
                <a:ea typeface="宋体" panose="02010600030101010101" pitchFamily="2" charset="-122"/>
              </a:rPr>
              <a:t>“一切劳动者，只要肯学肯干肯钻研，练就一身真本领，掌握一手好技术，就能立足岗位成长成才，就都能在劳动中发现广阔的天地，在劳动中体现价值、展现风采、感受快乐。”</a:t>
            </a:r>
            <a:endParaRPr lang="en-US" altLang="zh-CN" sz="2200" dirty="0">
              <a:solidFill>
                <a:srgbClr val="FF0000"/>
              </a:solidFill>
              <a:latin typeface="宋体" panose="02010600030101010101" pitchFamily="2" charset="-122"/>
              <a:ea typeface="宋体" panose="02010600030101010101" pitchFamily="2" charset="-122"/>
            </a:endParaRPr>
          </a:p>
          <a:p>
            <a:pPr>
              <a:lnSpc>
                <a:spcPct val="130000"/>
              </a:lnSpc>
            </a:pPr>
            <a:r>
              <a:rPr lang="en-US" altLang="zh-CN" sz="2200" dirty="0">
                <a:solidFill>
                  <a:srgbClr val="FF0000"/>
                </a:solidFill>
                <a:latin typeface="宋体" panose="02010600030101010101" pitchFamily="2" charset="-122"/>
                <a:ea typeface="宋体" panose="02010600030101010101" pitchFamily="2" charset="-122"/>
              </a:rPr>
              <a:t>    ——</a:t>
            </a:r>
            <a:r>
              <a:rPr lang="zh-CN" altLang="en-US" sz="2200" dirty="0">
                <a:solidFill>
                  <a:srgbClr val="FF0000"/>
                </a:solidFill>
                <a:latin typeface="宋体" panose="02010600030101010101" pitchFamily="2" charset="-122"/>
                <a:ea typeface="宋体" panose="02010600030101010101" pitchFamily="2" charset="-122"/>
              </a:rPr>
              <a:t>习近平：在庆祝“五一”国际劳动节暨表彰全国劳动模范和先进工作者大会上的讲话</a:t>
            </a:r>
          </a:p>
        </p:txBody>
      </p:sp>
      <p:sp>
        <p:nvSpPr>
          <p:cNvPr id="18" name="标题 1">
            <a:extLst>
              <a:ext uri="{FF2B5EF4-FFF2-40B4-BE49-F238E27FC236}">
                <a16:creationId xmlns:a16="http://schemas.microsoft.com/office/drawing/2014/main" id="{107D3909-2B8F-444E-B6FA-108D47752EF1}"/>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（四）树立正确的人生观</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lum contrast="18000"/>
          </a:blip>
          <a:srcRect b="7548"/>
          <a:stretch>
            <a:fillRect/>
          </a:stretch>
        </p:blipFill>
        <p:spPr>
          <a:xfrm>
            <a:off x="188261" y="1893908"/>
            <a:ext cx="5070484" cy="3070184"/>
          </a:xfrm>
          <a:prstGeom prst="rect">
            <a:avLst/>
          </a:prstGeom>
          <a:effectLst>
            <a:softEdge rad="63500"/>
          </a:effectLst>
        </p:spPr>
      </p:pic>
      <p:sp>
        <p:nvSpPr>
          <p:cNvPr id="83971" name="标题 1"/>
          <p:cNvSpPr>
            <a:spLocks noGrp="1" noChangeArrowheads="1"/>
          </p:cNvSpPr>
          <p:nvPr>
            <p:custDataLst>
              <p:tags r:id="rId1"/>
            </p:custDataLst>
          </p:nvPr>
        </p:nvSpPr>
        <p:spPr bwMode="auto">
          <a:xfrm>
            <a:off x="2101841" y="720776"/>
            <a:ext cx="6070608"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90000"/>
              </a:lnSpc>
            </a:pPr>
            <a:r>
              <a:rPr lang="zh-CN" altLang="en-US" sz="3200" b="1" dirty="0">
                <a:latin typeface="黑体" panose="02010609060101010101" pitchFamily="49" charset="-122"/>
                <a:ea typeface="黑体" panose="02010609060101010101" pitchFamily="49" charset="-122"/>
              </a:rPr>
              <a:t>思考题</a:t>
            </a:r>
          </a:p>
        </p:txBody>
      </p:sp>
      <p:grpSp>
        <p:nvGrpSpPr>
          <p:cNvPr id="83972"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bwMode="auto">
          <a:xfrm>
            <a:off x="5356852" y="1079161"/>
            <a:ext cx="6688969" cy="4603182"/>
            <a:chOff x="3403728" y="1953415"/>
            <a:chExt cx="8197505" cy="5888834"/>
          </a:xfrm>
        </p:grpSpPr>
        <p:sp>
          <p:nvSpPr>
            <p:cNvPr id="83973" name="iṡľïḑè"/>
            <p:cNvSpPr txBox="1">
              <a:spLocks noChangeArrowheads="1"/>
            </p:cNvSpPr>
            <p:nvPr>
              <p:custDataLst>
                <p:tags r:id="rId2"/>
              </p:custDataLst>
            </p:nvPr>
          </p:nvSpPr>
          <p:spPr bwMode="auto">
            <a:xfrm>
              <a:off x="3714235" y="1953415"/>
              <a:ext cx="7886998" cy="588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buFont typeface="宋体" panose="02010600030101010101" pitchFamily="2" charset="-122"/>
                <a:buAutoNum type="arabicPeriod"/>
              </a:pPr>
              <a:endParaRPr lang="zh-CN" altLang="en-US" sz="2800" dirty="0">
                <a:latin typeface="宋体" panose="02010600030101010101" pitchFamily="2" charset="-122"/>
                <a:ea typeface="宋体" panose="02010600030101010101" pitchFamily="2" charset="-122"/>
                <a:sym typeface="Arial" panose="020B0604020202020204" pitchFamily="34" charset="0"/>
              </a:endParaRPr>
            </a:p>
            <a:p>
              <a:pPr>
                <a:lnSpc>
                  <a:spcPct val="150000"/>
                </a:lnSpc>
                <a:buFont typeface="宋体" panose="02010600030101010101" pitchFamily="2" charset="-122"/>
                <a:buAutoNum type="arabicPeriod"/>
              </a:pPr>
              <a:r>
                <a:rPr lang="zh-CN" altLang="en-US" sz="2800" dirty="0">
                  <a:latin typeface="宋体" panose="02010600030101010101" pitchFamily="2" charset="-122"/>
                  <a:ea typeface="宋体" panose="02010600030101010101" pitchFamily="2" charset="-122"/>
                  <a:sym typeface="Arial" panose="020B0604020202020204" pitchFamily="34" charset="0"/>
                </a:rPr>
                <a:t>在当今社会，许多人都很讲求“实际”，思考人生追求的意义何在？可不可以只守着自己的小确幸，做好自己的事情而不追求崇高的人生？</a:t>
              </a:r>
            </a:p>
            <a:p>
              <a:pPr>
                <a:lnSpc>
                  <a:spcPct val="150000"/>
                </a:lnSpc>
                <a:buFont typeface="宋体" panose="02010600030101010101" pitchFamily="2" charset="-122"/>
                <a:buAutoNum type="arabicPeriod"/>
              </a:pPr>
              <a:r>
                <a:rPr lang="zh-CN" altLang="en-US" sz="2800" dirty="0">
                  <a:latin typeface="宋体" panose="02010600030101010101" pitchFamily="2" charset="-122"/>
                  <a:ea typeface="宋体" panose="02010600030101010101" pitchFamily="2" charset="-122"/>
                  <a:sym typeface="Arial" panose="020B0604020202020204" pitchFamily="34" charset="0"/>
                </a:rPr>
                <a:t>为什么说服务人民、贡献社会是科学高尚的人生追求？</a:t>
              </a:r>
            </a:p>
          </p:txBody>
        </p:sp>
        <p:cxnSp>
          <p:nvCxnSpPr>
            <p:cNvPr id="83974" name="直接连接符 4"/>
            <p:cNvCxnSpPr>
              <a:cxnSpLocks noChangeShapeType="1"/>
            </p:cNvCxnSpPr>
            <p:nvPr>
              <p:custDataLst>
                <p:tags r:id="rId3"/>
              </p:custDataLst>
            </p:nvPr>
          </p:nvCxnSpPr>
          <p:spPr bwMode="auto">
            <a:xfrm>
              <a:off x="3403728" y="3031515"/>
              <a:ext cx="0" cy="3927675"/>
            </a:xfrm>
            <a:prstGeom prst="line">
              <a:avLst/>
            </a:prstGeom>
            <a:noFill/>
            <a:ln w="28575">
              <a:solidFill>
                <a:srgbClr val="1D4B1C"/>
              </a:solidFill>
              <a:round/>
            </a:ln>
            <a:extLst>
              <a:ext uri="{909E8E84-426E-40DD-AFC4-6F175D3DCCD1}">
                <a14:hiddenFill xmlns:a14="http://schemas.microsoft.com/office/drawing/2010/main">
                  <a:noFill/>
                </a14:hiddenFill>
              </a:ext>
            </a:extLst>
          </p:spPr>
        </p:cxnSp>
      </p:gr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41</a:t>
            </a:fld>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iṡľïḑè"/>
          <p:cNvSpPr txBox="1">
            <a:spLocks noChangeArrowheads="1"/>
          </p:cNvSpPr>
          <p:nvPr>
            <p:custDataLst>
              <p:tags r:id="rId1"/>
            </p:custDataLst>
          </p:nvPr>
        </p:nvSpPr>
        <p:spPr bwMode="auto">
          <a:xfrm>
            <a:off x="5907405" y="1314450"/>
            <a:ext cx="6284595" cy="545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buFont typeface="宋体" panose="02010600030101010101" pitchFamily="2" charset="-122"/>
              <a:buAutoNum type="arabicPeriod"/>
            </a:pPr>
            <a:endParaRPr lang="zh-CN" altLang="en-US" sz="2800" dirty="0">
              <a:latin typeface="宋体" panose="02010600030101010101" pitchFamily="2" charset="-122"/>
              <a:ea typeface="宋体" panose="02010600030101010101" pitchFamily="2" charset="-122"/>
              <a:sym typeface="Arial" panose="020B0604020202020204" pitchFamily="34" charset="0"/>
            </a:endParaRPr>
          </a:p>
          <a:p>
            <a:pPr>
              <a:lnSpc>
                <a:spcPct val="150000"/>
              </a:lnSpc>
            </a:pPr>
            <a:endParaRPr lang="zh-CN" altLang="en-US" sz="2000" dirty="0">
              <a:latin typeface="宋体" panose="02010600030101010101" pitchFamily="2" charset="-122"/>
              <a:ea typeface="宋体" panose="02010600030101010101" pitchFamily="2" charset="-122"/>
              <a:sym typeface="Arial" panose="020B0604020202020204" pitchFamily="34" charset="0"/>
            </a:endParaRPr>
          </a:p>
        </p:txBody>
      </p:sp>
      <p:sp>
        <p:nvSpPr>
          <p:cNvPr id="8" name="标题 1"/>
          <p:cNvSpPr>
            <a:spLocks noGrp="1" noChangeArrowheads="1"/>
          </p:cNvSpPr>
          <p:nvPr>
            <p:custDataLst>
              <p:tags r:id="rId2"/>
            </p:custDataLst>
          </p:nvPr>
        </p:nvSpPr>
        <p:spPr bwMode="auto">
          <a:xfrm>
            <a:off x="2162175" y="501333"/>
            <a:ext cx="5329238" cy="90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90000"/>
              </a:lnSpc>
            </a:pPr>
            <a:r>
              <a:rPr lang="zh-CN" altLang="en-US" sz="3200" b="1" dirty="0">
                <a:latin typeface="黑体" panose="02010609060101010101" pitchFamily="49" charset="-122"/>
                <a:ea typeface="黑体" panose="02010609060101010101" pitchFamily="49" charset="-122"/>
              </a:rPr>
              <a:t>参考文献</a:t>
            </a:r>
          </a:p>
        </p:txBody>
      </p:sp>
      <p:sp>
        <p:nvSpPr>
          <p:cNvPr id="9" name="iṡľïḑè"/>
          <p:cNvSpPr txBox="1">
            <a:spLocks noChangeArrowheads="1"/>
          </p:cNvSpPr>
          <p:nvPr>
            <p:custDataLst>
              <p:tags r:id="rId3"/>
            </p:custDataLst>
          </p:nvPr>
        </p:nvSpPr>
        <p:spPr bwMode="auto">
          <a:xfrm>
            <a:off x="365760" y="1528128"/>
            <a:ext cx="11689715" cy="421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342900" indent="-3429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nSpc>
                <a:spcPct val="150000"/>
              </a:lnSpc>
            </a:pPr>
            <a:r>
              <a:rPr lang="en-US" altLang="zh-CN" sz="2400" dirty="0">
                <a:latin typeface="宋体" panose="02010600030101010101" pitchFamily="2" charset="-122"/>
                <a:ea typeface="宋体" panose="02010600030101010101" pitchFamily="2" charset="-122"/>
                <a:sym typeface="Arial" panose="020B0604020202020204" pitchFamily="34" charset="0"/>
              </a:rPr>
              <a:t>1.</a:t>
            </a:r>
            <a:r>
              <a:rPr lang="zh-CN" altLang="en-US" sz="2400" dirty="0">
                <a:latin typeface="宋体" panose="02010600030101010101" pitchFamily="2" charset="-122"/>
                <a:ea typeface="宋体" panose="02010600030101010101" pitchFamily="2" charset="-122"/>
                <a:sym typeface="Arial" panose="020B0604020202020204" pitchFamily="34" charset="0"/>
              </a:rPr>
              <a:t>马克思：</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论犹太人问题</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马克思恩格斯全集</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（第</a:t>
            </a:r>
            <a:r>
              <a:rPr lang="en-US" altLang="zh-CN" sz="2400" dirty="0">
                <a:latin typeface="宋体" panose="02010600030101010101" pitchFamily="2" charset="-122"/>
                <a:ea typeface="宋体" panose="02010600030101010101" pitchFamily="2" charset="-122"/>
                <a:sym typeface="Arial" panose="020B0604020202020204" pitchFamily="34" charset="0"/>
              </a:rPr>
              <a:t>3</a:t>
            </a:r>
            <a:r>
              <a:rPr lang="zh-CN" altLang="en-US" sz="2400" dirty="0">
                <a:latin typeface="宋体" panose="02010600030101010101" pitchFamily="2" charset="-122"/>
                <a:ea typeface="宋体" panose="02010600030101010101" pitchFamily="2" charset="-122"/>
                <a:sym typeface="Arial" panose="020B0604020202020204" pitchFamily="34" charset="0"/>
              </a:rPr>
              <a:t>卷），人民出版社</a:t>
            </a:r>
            <a:r>
              <a:rPr lang="en-US" altLang="zh-CN" sz="2400" dirty="0">
                <a:latin typeface="宋体" panose="02010600030101010101" pitchFamily="2" charset="-122"/>
                <a:ea typeface="宋体" panose="02010600030101010101" pitchFamily="2" charset="-122"/>
                <a:sym typeface="Arial" panose="020B0604020202020204" pitchFamily="34" charset="0"/>
              </a:rPr>
              <a:t>2002</a:t>
            </a:r>
            <a:r>
              <a:rPr lang="zh-CN" altLang="en-US" sz="2400" dirty="0">
                <a:latin typeface="宋体" panose="02010600030101010101" pitchFamily="2" charset="-122"/>
                <a:ea typeface="宋体" panose="02010600030101010101" pitchFamily="2" charset="-122"/>
                <a:sym typeface="Arial" panose="020B0604020202020204" pitchFamily="34" charset="0"/>
              </a:rPr>
              <a:t>年版；</a:t>
            </a:r>
            <a:endParaRPr lang="en-US" altLang="zh-CN" sz="2400" dirty="0">
              <a:latin typeface="宋体" panose="02010600030101010101" pitchFamily="2" charset="-122"/>
              <a:ea typeface="宋体" panose="02010600030101010101" pitchFamily="2" charset="-122"/>
              <a:sym typeface="Arial" panose="020B0604020202020204" pitchFamily="34" charset="0"/>
            </a:endParaRPr>
          </a:p>
          <a:p>
            <a:pPr>
              <a:lnSpc>
                <a:spcPct val="150000"/>
              </a:lnSpc>
            </a:pPr>
            <a:r>
              <a:rPr lang="en-US" altLang="zh-CN" sz="2400" dirty="0">
                <a:latin typeface="宋体" panose="02010600030101010101" pitchFamily="2" charset="-122"/>
                <a:ea typeface="宋体" panose="02010600030101010101" pitchFamily="2" charset="-122"/>
                <a:sym typeface="Arial" panose="020B0604020202020204" pitchFamily="34" charset="0"/>
              </a:rPr>
              <a:t>2.</a:t>
            </a:r>
            <a:r>
              <a:rPr lang="zh-CN" altLang="en-US" sz="2400" dirty="0">
                <a:latin typeface="宋体" panose="02010600030101010101" pitchFamily="2" charset="-122"/>
                <a:ea typeface="宋体" panose="02010600030101010101" pitchFamily="2" charset="-122"/>
                <a:sym typeface="Arial" panose="020B0604020202020204" pitchFamily="34" charset="0"/>
              </a:rPr>
              <a:t>毛泽东：</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为人民服务</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毛泽东选集</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第</a:t>
            </a:r>
            <a:r>
              <a:rPr lang="en-US" altLang="zh-CN" sz="2400" dirty="0">
                <a:latin typeface="宋体" panose="02010600030101010101" pitchFamily="2" charset="-122"/>
                <a:ea typeface="宋体" panose="02010600030101010101" pitchFamily="2" charset="-122"/>
                <a:sym typeface="Arial" panose="020B0604020202020204" pitchFamily="34" charset="0"/>
              </a:rPr>
              <a:t>3</a:t>
            </a:r>
            <a:r>
              <a:rPr lang="zh-CN" altLang="en-US" sz="2400" dirty="0">
                <a:latin typeface="宋体" panose="02010600030101010101" pitchFamily="2" charset="-122"/>
                <a:ea typeface="宋体" panose="02010600030101010101" pitchFamily="2" charset="-122"/>
                <a:sym typeface="Arial" panose="020B0604020202020204" pitchFamily="34" charset="0"/>
              </a:rPr>
              <a:t>卷；人民出版社</a:t>
            </a:r>
            <a:r>
              <a:rPr lang="en-US" altLang="zh-CN" sz="2400" dirty="0">
                <a:latin typeface="宋体" panose="02010600030101010101" pitchFamily="2" charset="-122"/>
                <a:ea typeface="宋体" panose="02010600030101010101" pitchFamily="2" charset="-122"/>
                <a:sym typeface="Arial" panose="020B0604020202020204" pitchFamily="34" charset="0"/>
              </a:rPr>
              <a:t>1991</a:t>
            </a:r>
            <a:r>
              <a:rPr lang="zh-CN" altLang="en-US" sz="2400" dirty="0">
                <a:latin typeface="宋体" panose="02010600030101010101" pitchFamily="2" charset="-122"/>
                <a:ea typeface="宋体" panose="02010600030101010101" pitchFamily="2" charset="-122"/>
                <a:sym typeface="Arial" panose="020B0604020202020204" pitchFamily="34" charset="0"/>
              </a:rPr>
              <a:t>年版；</a:t>
            </a:r>
            <a:endParaRPr lang="en-US" altLang="zh-CN" sz="2400" dirty="0">
              <a:latin typeface="宋体" panose="02010600030101010101" pitchFamily="2" charset="-122"/>
              <a:ea typeface="宋体" panose="02010600030101010101" pitchFamily="2" charset="-122"/>
              <a:sym typeface="Arial" panose="020B0604020202020204" pitchFamily="34" charset="0"/>
            </a:endParaRPr>
          </a:p>
          <a:p>
            <a:pPr>
              <a:lnSpc>
                <a:spcPct val="150000"/>
              </a:lnSpc>
            </a:pPr>
            <a:r>
              <a:rPr lang="en-US" altLang="zh-CN" sz="2400" dirty="0">
                <a:latin typeface="宋体" panose="02010600030101010101" pitchFamily="2" charset="-122"/>
                <a:ea typeface="宋体" panose="02010600030101010101" pitchFamily="2" charset="-122"/>
                <a:sym typeface="Arial" panose="020B0604020202020204" pitchFamily="34" charset="0"/>
              </a:rPr>
              <a:t>3.</a:t>
            </a:r>
            <a:r>
              <a:rPr lang="zh-CN" altLang="en-US" sz="2400" dirty="0">
                <a:latin typeface="宋体" panose="02010600030101010101" pitchFamily="2" charset="-122"/>
                <a:ea typeface="宋体" panose="02010600030101010101" pitchFamily="2" charset="-122"/>
                <a:sym typeface="Arial" panose="020B0604020202020204" pitchFamily="34" charset="0"/>
              </a:rPr>
              <a:t>中共中央文献研究室：</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毛泽东 邓小平 江泽民 论世界观人生观价值观</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，人民出版社 </a:t>
            </a:r>
            <a:r>
              <a:rPr lang="en-US" altLang="zh-CN" sz="2400" dirty="0">
                <a:latin typeface="宋体" panose="02010600030101010101" pitchFamily="2" charset="-122"/>
                <a:ea typeface="宋体" panose="02010600030101010101" pitchFamily="2" charset="-122"/>
                <a:sym typeface="Arial" panose="020B0604020202020204" pitchFamily="34" charset="0"/>
              </a:rPr>
              <a:t>1997 </a:t>
            </a:r>
            <a:r>
              <a:rPr lang="zh-CN" altLang="en-US" sz="2400" dirty="0">
                <a:latin typeface="宋体" panose="02010600030101010101" pitchFamily="2" charset="-122"/>
                <a:ea typeface="宋体" panose="02010600030101010101" pitchFamily="2" charset="-122"/>
                <a:sym typeface="Arial" panose="020B0604020202020204" pitchFamily="34" charset="0"/>
              </a:rPr>
              <a:t>年版；</a:t>
            </a:r>
          </a:p>
          <a:p>
            <a:pPr>
              <a:lnSpc>
                <a:spcPct val="150000"/>
              </a:lnSpc>
            </a:pPr>
            <a:r>
              <a:rPr lang="en-US" altLang="zh-CN" sz="2400" dirty="0">
                <a:latin typeface="宋体" panose="02010600030101010101" pitchFamily="2" charset="-122"/>
                <a:ea typeface="宋体" panose="02010600030101010101" pitchFamily="2" charset="-122"/>
                <a:sym typeface="Arial" panose="020B0604020202020204" pitchFamily="34" charset="0"/>
              </a:rPr>
              <a:t>4.</a:t>
            </a:r>
            <a:r>
              <a:rPr lang="zh-CN" altLang="en-US" sz="2400" dirty="0">
                <a:latin typeface="宋体" panose="02010600030101010101" pitchFamily="2" charset="-122"/>
                <a:ea typeface="宋体" panose="02010600030101010101" pitchFamily="2" charset="-122"/>
                <a:sym typeface="Arial" panose="020B0604020202020204" pitchFamily="34" charset="0"/>
              </a:rPr>
              <a:t>中共中央文献研究室：</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习近平关于青少年和共青团工作论述摘编</a:t>
            </a:r>
            <a:r>
              <a:rPr lang="en-US" altLang="zh-CN" sz="2400" dirty="0">
                <a:latin typeface="宋体" panose="02010600030101010101" pitchFamily="2" charset="-122"/>
                <a:ea typeface="宋体" panose="02010600030101010101" pitchFamily="2" charset="-122"/>
                <a:sym typeface="Arial" panose="020B0604020202020204" pitchFamily="34" charset="0"/>
              </a:rPr>
              <a:t>》</a:t>
            </a:r>
            <a:r>
              <a:rPr lang="zh-CN" altLang="en-US" sz="2400" dirty="0">
                <a:latin typeface="宋体" panose="02010600030101010101" pitchFamily="2" charset="-122"/>
                <a:ea typeface="宋体" panose="02010600030101010101" pitchFamily="2" charset="-122"/>
                <a:sym typeface="Arial" panose="020B0604020202020204" pitchFamily="34" charset="0"/>
              </a:rPr>
              <a:t>，中央文献出版社</a:t>
            </a:r>
            <a:r>
              <a:rPr lang="en-US" altLang="zh-CN" sz="2400" dirty="0">
                <a:latin typeface="宋体" panose="02010600030101010101" pitchFamily="2" charset="-122"/>
                <a:ea typeface="宋体" panose="02010600030101010101" pitchFamily="2" charset="-122"/>
                <a:sym typeface="Arial" panose="020B0604020202020204" pitchFamily="34" charset="0"/>
              </a:rPr>
              <a:t>2017</a:t>
            </a:r>
            <a:r>
              <a:rPr lang="zh-CN" altLang="en-US" sz="2400" dirty="0">
                <a:latin typeface="宋体" panose="02010600030101010101" pitchFamily="2" charset="-122"/>
                <a:ea typeface="宋体" panose="02010600030101010101" pitchFamily="2" charset="-122"/>
                <a:sym typeface="Arial" panose="020B0604020202020204" pitchFamily="34" charset="0"/>
              </a:rPr>
              <a:t>年版。</a:t>
            </a: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42</a:t>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9070" y="1812925"/>
            <a:ext cx="11569065" cy="3420110"/>
            <a:chOff x="282" y="2855"/>
            <a:chExt cx="18219" cy="5386"/>
          </a:xfrm>
        </p:grpSpPr>
        <p:grpSp>
          <p:nvGrpSpPr>
            <p:cNvPr id="2" name="组合 1"/>
            <p:cNvGrpSpPr/>
            <p:nvPr/>
          </p:nvGrpSpPr>
          <p:grpSpPr>
            <a:xfrm>
              <a:off x="7131" y="2855"/>
              <a:ext cx="9433" cy="1196"/>
              <a:chOff x="4748306" y="-122866"/>
              <a:chExt cx="6113780" cy="775436"/>
            </a:xfrm>
          </p:grpSpPr>
          <p:sp>
            <p:nvSpPr>
              <p:cNvPr id="9219" name="文本框 13"/>
              <p:cNvSpPr txBox="1">
                <a:spLocks noChangeArrowheads="1"/>
              </p:cNvSpPr>
              <p:nvPr>
                <p:custDataLst>
                  <p:tags r:id="rId8"/>
                </p:custDataLst>
              </p:nvPr>
            </p:nvSpPr>
            <p:spPr bwMode="auto">
              <a:xfrm>
                <a:off x="4886736" y="-68155"/>
                <a:ext cx="59753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dirty="0">
                    <a:latin typeface="宋体" panose="02010600030101010101" pitchFamily="2" charset="-122"/>
                    <a:ea typeface="宋体" panose="02010600030101010101" pitchFamily="2" charset="-122"/>
                  </a:rPr>
                  <a:t>（一）人、人生与人生观</a:t>
                </a:r>
              </a:p>
            </p:txBody>
          </p:sp>
          <p:sp>
            <p:nvSpPr>
              <p:cNvPr id="5" name="矩形 4"/>
              <p:cNvSpPr/>
              <p:nvPr>
                <p:custDataLst>
                  <p:tags r:id="rId9"/>
                </p:custDataLst>
              </p:nvPr>
            </p:nvSpPr>
            <p:spPr>
              <a:xfrm flipH="1">
                <a:off x="4748306" y="-122866"/>
                <a:ext cx="114300" cy="702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3200" noProof="1">
                  <a:solidFill>
                    <a:schemeClr val="tx1"/>
                  </a:solidFill>
                  <a:latin typeface="宋体" panose="02010600030101010101" pitchFamily="2" charset="-122"/>
                  <a:ea typeface="宋体" panose="02010600030101010101" pitchFamily="2" charset="-122"/>
                </a:endParaRPr>
              </a:p>
            </p:txBody>
          </p:sp>
        </p:grpSp>
        <p:sp>
          <p:nvSpPr>
            <p:cNvPr id="9222" name="文本框 27"/>
            <p:cNvSpPr txBox="1">
              <a:spLocks noChangeArrowheads="1"/>
            </p:cNvSpPr>
            <p:nvPr>
              <p:custDataLst>
                <p:tags r:id="rId3"/>
              </p:custDataLst>
            </p:nvPr>
          </p:nvSpPr>
          <p:spPr bwMode="auto">
            <a:xfrm>
              <a:off x="282" y="3938"/>
              <a:ext cx="6298" cy="2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4000" dirty="0">
                  <a:latin typeface="黑体" panose="02010609060101010101" pitchFamily="49" charset="-122"/>
                  <a:ea typeface="黑体" panose="02010609060101010101" pitchFamily="49" charset="-122"/>
                </a:rPr>
                <a:t>教学主要内容</a:t>
              </a:r>
              <a:endParaRPr lang="en-US" altLang="zh-CN" sz="4000" dirty="0">
                <a:latin typeface="黑体" panose="02010609060101010101" pitchFamily="49" charset="-122"/>
                <a:ea typeface="黑体" panose="02010609060101010101" pitchFamily="49" charset="-122"/>
              </a:endParaRPr>
            </a:p>
          </p:txBody>
        </p:sp>
        <p:grpSp>
          <p:nvGrpSpPr>
            <p:cNvPr id="18" name="组合 17"/>
            <p:cNvGrpSpPr/>
            <p:nvPr/>
          </p:nvGrpSpPr>
          <p:grpSpPr>
            <a:xfrm>
              <a:off x="7093" y="5472"/>
              <a:ext cx="11408" cy="1177"/>
              <a:chOff x="4723246" y="646258"/>
              <a:chExt cx="5169207" cy="763017"/>
            </a:xfrm>
          </p:grpSpPr>
          <p:sp>
            <p:nvSpPr>
              <p:cNvPr id="19" name="文本框 13"/>
              <p:cNvSpPr txBox="1">
                <a:spLocks noChangeArrowheads="1"/>
              </p:cNvSpPr>
              <p:nvPr>
                <p:custDataLst>
                  <p:tags r:id="rId6"/>
                </p:custDataLst>
              </p:nvPr>
            </p:nvSpPr>
            <p:spPr bwMode="auto">
              <a:xfrm>
                <a:off x="4861666" y="688550"/>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dirty="0">
                    <a:latin typeface="宋体" panose="02010600030101010101" pitchFamily="2" charset="-122"/>
                    <a:ea typeface="宋体" panose="02010600030101010101" pitchFamily="2" charset="-122"/>
                  </a:rPr>
                  <a:t>（三）人生观与世界观、价值观</a:t>
                </a:r>
              </a:p>
            </p:txBody>
          </p:sp>
          <p:sp>
            <p:nvSpPr>
              <p:cNvPr id="20" name="矩形 19"/>
              <p:cNvSpPr/>
              <p:nvPr>
                <p:custDataLst>
                  <p:tags r:id="rId7"/>
                </p:custDataLst>
              </p:nvPr>
            </p:nvSpPr>
            <p:spPr>
              <a:xfrm flipH="1">
                <a:off x="4723246" y="646258"/>
                <a:ext cx="114300" cy="702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3200" noProof="1">
                  <a:solidFill>
                    <a:schemeClr val="tx1"/>
                  </a:solidFill>
                  <a:latin typeface="宋体" panose="02010600030101010101" pitchFamily="2" charset="-122"/>
                  <a:ea typeface="宋体" panose="02010600030101010101" pitchFamily="2" charset="-122"/>
                </a:endParaRPr>
              </a:p>
            </p:txBody>
          </p:sp>
        </p:grpSp>
        <p:grpSp>
          <p:nvGrpSpPr>
            <p:cNvPr id="21" name="组合 20"/>
            <p:cNvGrpSpPr/>
            <p:nvPr/>
          </p:nvGrpSpPr>
          <p:grpSpPr>
            <a:xfrm>
              <a:off x="7093" y="6982"/>
              <a:ext cx="11232" cy="1259"/>
              <a:chOff x="5002463" y="-12624"/>
              <a:chExt cx="5771151" cy="720725"/>
            </a:xfrm>
          </p:grpSpPr>
          <p:sp>
            <p:nvSpPr>
              <p:cNvPr id="22" name="文本框 13"/>
              <p:cNvSpPr txBox="1">
                <a:spLocks noChangeArrowheads="1"/>
              </p:cNvSpPr>
              <p:nvPr>
                <p:custDataLst>
                  <p:tags r:id="rId4"/>
                </p:custDataLst>
              </p:nvPr>
            </p:nvSpPr>
            <p:spPr bwMode="auto">
              <a:xfrm>
                <a:off x="5021987" y="-12624"/>
                <a:ext cx="575162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a:t>
                </a:r>
                <a:r>
                  <a:rPr lang="zh-CN" altLang="en-US" sz="3200" dirty="0">
                    <a:latin typeface="宋体" panose="02010600030101010101" pitchFamily="2" charset="-122"/>
                    <a:ea typeface="宋体" panose="02010600030101010101" pitchFamily="2" charset="-122"/>
                  </a:rPr>
                  <a:t>（四）树立正确的人生观</a:t>
                </a:r>
              </a:p>
            </p:txBody>
          </p:sp>
          <p:sp>
            <p:nvSpPr>
              <p:cNvPr id="23" name="矩形 22"/>
              <p:cNvSpPr/>
              <p:nvPr>
                <p:custDataLst>
                  <p:tags r:id="rId5"/>
                </p:custDataLst>
              </p:nvPr>
            </p:nvSpPr>
            <p:spPr>
              <a:xfrm flipH="1">
                <a:off x="5002463" y="-12616"/>
                <a:ext cx="114300" cy="702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3200" noProof="1">
                  <a:solidFill>
                    <a:schemeClr val="tx1"/>
                  </a:solidFill>
                  <a:latin typeface="宋体" panose="02010600030101010101" pitchFamily="2" charset="-122"/>
                  <a:ea typeface="宋体" panose="02010600030101010101" pitchFamily="2" charset="-122"/>
                </a:endParaRPr>
              </a:p>
            </p:txBody>
          </p:sp>
        </p:grpSp>
      </p:grpSp>
      <p:sp>
        <p:nvSpPr>
          <p:cNvPr id="3" name="灯片编号占位符 2"/>
          <p:cNvSpPr>
            <a:spLocks noGrp="1"/>
          </p:cNvSpPr>
          <p:nvPr>
            <p:ph type="sldNum" sz="quarter" idx="12"/>
          </p:nvPr>
        </p:nvSpPr>
        <p:spPr/>
        <p:txBody>
          <a:bodyPr/>
          <a:lstStyle/>
          <a:p>
            <a:pPr>
              <a:defRPr/>
            </a:pPr>
            <a:fld id="{954B6C9A-5B61-4A82-B737-20896FAD5984}" type="slidenum">
              <a:rPr lang="zh-CN" altLang="en-US" smtClean="0"/>
              <a:pPr>
                <a:defRPr/>
              </a:pPr>
              <a:t>5</a:t>
            </a:fld>
            <a:endParaRPr lang="en-US" altLang="zh-CN"/>
          </a:p>
        </p:txBody>
      </p:sp>
      <p:sp>
        <p:nvSpPr>
          <p:cNvPr id="14" name="文本框 13"/>
          <p:cNvSpPr txBox="1">
            <a:spLocks noChangeArrowheads="1"/>
          </p:cNvSpPr>
          <p:nvPr>
            <p:custDataLst>
              <p:tags r:id="rId1"/>
            </p:custDataLst>
          </p:nvPr>
        </p:nvSpPr>
        <p:spPr bwMode="auto">
          <a:xfrm>
            <a:off x="4640170" y="2699666"/>
            <a:ext cx="5854329" cy="70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200" dirty="0">
                <a:latin typeface="宋体" panose="02010600030101010101" pitchFamily="2" charset="-122"/>
                <a:ea typeface="宋体" panose="02010600030101010101" pitchFamily="2" charset="-122"/>
              </a:rPr>
              <a:t>（二）人生观的主要内容</a:t>
            </a:r>
          </a:p>
        </p:txBody>
      </p:sp>
      <p:sp>
        <p:nvSpPr>
          <p:cNvPr id="15" name="矩形 14"/>
          <p:cNvSpPr/>
          <p:nvPr>
            <p:custDataLst>
              <p:tags r:id="rId2"/>
            </p:custDataLst>
          </p:nvPr>
        </p:nvSpPr>
        <p:spPr>
          <a:xfrm flipH="1">
            <a:off x="4528185" y="2643584"/>
            <a:ext cx="111985" cy="6877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3200" noProof="1">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0" descr="Oedipus and the Sphinx Gustave Moreau.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9518" y="276837"/>
            <a:ext cx="4084337" cy="60652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副标题 2"/>
          <p:cNvSpPr txBox="1"/>
          <p:nvPr/>
        </p:nvSpPr>
        <p:spPr bwMode="auto">
          <a:xfrm>
            <a:off x="352425" y="1154329"/>
            <a:ext cx="6820766" cy="286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lvl1pPr>
              <a:spcBef>
                <a:spcPct val="20000"/>
              </a:spcBef>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1pPr>
            <a:lvl2pPr marL="685800" indent="-228600">
              <a:spcBef>
                <a:spcPct val="20000"/>
              </a:spcBef>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Wingdings" panose="05000000000000000000" pitchFamily="2" charset="2"/>
              <a:buChar char="u"/>
              <a:defRPr sz="21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40000"/>
              </a:lnSpc>
              <a:spcBef>
                <a:spcPts val="1000"/>
              </a:spcBef>
              <a:buFont typeface="Arial" panose="020B0604020202020204" pitchFamily="34" charset="0"/>
              <a:buNone/>
            </a:pPr>
            <a:r>
              <a:rPr lang="zh-CN" altLang="en-US" sz="3000" dirty="0">
                <a:solidFill>
                  <a:srgbClr val="C00000"/>
                </a:solidFill>
                <a:latin typeface="宋体" panose="02010600030101010101" pitchFamily="2" charset="-122"/>
                <a:ea typeface="宋体" panose="02010600030101010101" pitchFamily="2" charset="-122"/>
              </a:rPr>
              <a:t>斯芬克斯之谜：</a:t>
            </a:r>
            <a:endParaRPr lang="en-US" altLang="zh-CN" sz="3000" dirty="0">
              <a:solidFill>
                <a:srgbClr val="C00000"/>
              </a:solidFill>
              <a:latin typeface="宋体" panose="02010600030101010101" pitchFamily="2" charset="-122"/>
              <a:ea typeface="宋体" panose="02010600030101010101" pitchFamily="2" charset="-122"/>
            </a:endParaRPr>
          </a:p>
          <a:p>
            <a:pPr eaLnBrk="1" hangingPunct="1">
              <a:lnSpc>
                <a:spcPct val="140000"/>
              </a:lnSpc>
              <a:spcBef>
                <a:spcPts val="1000"/>
              </a:spcBef>
              <a:buFont typeface="Arial" panose="020B0604020202020204" pitchFamily="34" charset="0"/>
              <a:buNone/>
            </a:pPr>
            <a:r>
              <a:rPr lang="zh-CN" altLang="en-US" sz="3000" dirty="0">
                <a:latin typeface="宋体" panose="02010600030101010101" pitchFamily="2" charset="-122"/>
                <a:ea typeface="宋体" panose="02010600030101010101" pitchFamily="2" charset="-122"/>
              </a:rPr>
              <a:t>   有一种动物早晨四条腿，中午两条腿，晚上三条腿走路；腿最多时最无能。</a:t>
            </a:r>
            <a:endParaRPr lang="en-US" altLang="zh-CN" sz="3000" dirty="0">
              <a:latin typeface="宋体" panose="02010600030101010101" pitchFamily="2" charset="-122"/>
              <a:ea typeface="宋体" panose="02010600030101010101" pitchFamily="2" charset="-122"/>
            </a:endParaRPr>
          </a:p>
          <a:p>
            <a:pPr eaLnBrk="1" hangingPunct="1">
              <a:lnSpc>
                <a:spcPct val="140000"/>
              </a:lnSpc>
              <a:spcBef>
                <a:spcPts val="1000"/>
              </a:spcBef>
              <a:buFont typeface="Arial" panose="020B0604020202020204" pitchFamily="34" charset="0"/>
              <a:buNone/>
            </a:pPr>
            <a:r>
              <a:rPr lang="en-US" altLang="zh-CN" sz="3000" dirty="0">
                <a:solidFill>
                  <a:srgbClr val="C00000"/>
                </a:solidFill>
                <a:latin typeface="宋体" panose="02010600030101010101" pitchFamily="2" charset="-122"/>
                <a:ea typeface="宋体" panose="02010600030101010101" pitchFamily="2" charset="-122"/>
              </a:rPr>
              <a:t>                 ——《</a:t>
            </a:r>
            <a:r>
              <a:rPr lang="zh-CN" altLang="en-US" sz="3000" dirty="0">
                <a:solidFill>
                  <a:srgbClr val="C00000"/>
                </a:solidFill>
                <a:latin typeface="宋体" panose="02010600030101010101" pitchFamily="2" charset="-122"/>
                <a:ea typeface="宋体" panose="02010600030101010101" pitchFamily="2" charset="-122"/>
              </a:rPr>
              <a:t>俄狄浦斯王</a:t>
            </a:r>
            <a:r>
              <a:rPr lang="en-US" altLang="zh-CN" sz="3000" dirty="0">
                <a:solidFill>
                  <a:srgbClr val="C00000"/>
                </a:solidFill>
                <a:latin typeface="宋体" panose="02010600030101010101" pitchFamily="2" charset="-122"/>
                <a:ea typeface="宋体" panose="02010600030101010101" pitchFamily="2" charset="-122"/>
              </a:rPr>
              <a:t>》</a:t>
            </a:r>
          </a:p>
          <a:p>
            <a:pPr eaLnBrk="1" hangingPunct="1">
              <a:lnSpc>
                <a:spcPct val="80000"/>
              </a:lnSpc>
              <a:spcBef>
                <a:spcPts val="1000"/>
              </a:spcBef>
              <a:buFont typeface="Arial" panose="020B0604020202020204" pitchFamily="34" charset="0"/>
              <a:buChar char="•"/>
            </a:pPr>
            <a:endParaRPr lang="en-US" altLang="zh-CN" sz="3000" dirty="0">
              <a:latin typeface="宋体" panose="02010600030101010101" pitchFamily="2" charset="-122"/>
              <a:ea typeface="宋体" panose="02010600030101010101" pitchFamily="2" charset="-122"/>
            </a:endParaRPr>
          </a:p>
        </p:txBody>
      </p:sp>
      <p:sp>
        <p:nvSpPr>
          <p:cNvPr id="5" name="TextBox 4"/>
          <p:cNvSpPr txBox="1"/>
          <p:nvPr/>
        </p:nvSpPr>
        <p:spPr>
          <a:xfrm>
            <a:off x="653176" y="3941420"/>
            <a:ext cx="6820767" cy="2400657"/>
          </a:xfrm>
          <a:prstGeom prst="rect">
            <a:avLst/>
          </a:prstGeom>
          <a:noFill/>
        </p:spPr>
        <p:txBody>
          <a:bodyPr wrap="square">
            <a:spAutoFit/>
          </a:bodyPr>
          <a:lstStyle>
            <a:lvl1pPr marL="285750" indent="-28575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lnSpc>
                <a:spcPct val="200000"/>
              </a:lnSpc>
              <a:buFont typeface="Wingdings" panose="05000000000000000000" pitchFamily="2" charset="2"/>
              <a:buChar char="ü"/>
            </a:pPr>
            <a:r>
              <a:rPr lang="zh-CN" altLang="en-US" sz="3000" dirty="0">
                <a:solidFill>
                  <a:srgbClr val="002060"/>
                </a:solidFill>
                <a:latin typeface="宋体" panose="02010600030101010101" pitchFamily="2" charset="-122"/>
                <a:ea typeface="宋体" panose="02010600030101010101" pitchFamily="2" charset="-122"/>
              </a:rPr>
              <a:t>人生在不同阶段不断发生变化；</a:t>
            </a:r>
            <a:endParaRPr lang="en-US" altLang="zh-CN" sz="3000" dirty="0">
              <a:solidFill>
                <a:srgbClr val="002060"/>
              </a:solidFill>
              <a:latin typeface="宋体" panose="02010600030101010101" pitchFamily="2" charset="-122"/>
              <a:ea typeface="宋体" panose="02010600030101010101" pitchFamily="2" charset="-122"/>
            </a:endParaRPr>
          </a:p>
          <a:p>
            <a:pPr eaLnBrk="1" hangingPunct="1">
              <a:lnSpc>
                <a:spcPct val="200000"/>
              </a:lnSpc>
              <a:buFont typeface="Wingdings" panose="05000000000000000000" pitchFamily="2" charset="2"/>
              <a:buChar char="ü"/>
            </a:pPr>
            <a:r>
              <a:rPr lang="zh-CN" altLang="en-US" sz="3000" dirty="0">
                <a:solidFill>
                  <a:srgbClr val="002060"/>
                </a:solidFill>
                <a:latin typeface="宋体" panose="02010600030101010101" pitchFamily="2" charset="-122"/>
                <a:ea typeface="宋体" panose="02010600030101010101" pitchFamily="2" charset="-122"/>
              </a:rPr>
              <a:t>离我们最近的却是最难认知的。</a:t>
            </a:r>
            <a:endParaRPr lang="en-US" altLang="zh-CN" sz="3000" dirty="0">
              <a:solidFill>
                <a:srgbClr val="002060"/>
              </a:solidFill>
              <a:latin typeface="宋体" panose="02010600030101010101" pitchFamily="2" charset="-122"/>
              <a:ea typeface="宋体" panose="02010600030101010101" pitchFamily="2" charset="-122"/>
            </a:endParaRPr>
          </a:p>
          <a:p>
            <a:pPr eaLnBrk="1" hangingPunct="1">
              <a:buFont typeface="Arial" panose="020B0604020202020204" pitchFamily="34" charset="0"/>
              <a:buNone/>
            </a:pPr>
            <a:endParaRPr lang="zh-CN" altLang="en-US" sz="300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6</a:t>
            </a:fld>
            <a:endParaRPr lang="en-US" altLang="zh-CN"/>
          </a:p>
        </p:txBody>
      </p:sp>
      <p:sp>
        <p:nvSpPr>
          <p:cNvPr id="7" name="单圆角矩形 6"/>
          <p:cNvSpPr/>
          <p:nvPr/>
        </p:nvSpPr>
        <p:spPr>
          <a:xfrm flipH="1">
            <a:off x="0" y="0"/>
            <a:ext cx="3224975" cy="890022"/>
          </a:xfrm>
          <a:prstGeom prst="round1Rect">
            <a:avLst>
              <a:gd name="adj" fmla="val 3275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711200">
              <a:lnSpc>
                <a:spcPct val="90000"/>
              </a:lnSpc>
              <a:spcBef>
                <a:spcPct val="0"/>
              </a:spcBef>
              <a:spcAft>
                <a:spcPct val="15000"/>
              </a:spcAft>
            </a:pPr>
            <a:r>
              <a:rPr lang="zh-CN" altLang="en-US" sz="2800" b="1" dirty="0"/>
              <a:t>导入 人的疑惑</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713041" y="1643858"/>
            <a:ext cx="10765871" cy="4366260"/>
          </a:xfrm>
        </p:spPr>
        <p:txBody>
          <a:bodyPr>
            <a:normAutofit fontScale="97500"/>
            <a:scene3d>
              <a:camera prst="orthographicFront"/>
              <a:lightRig rig="soft" dir="t">
                <a:rot lat="0" lon="0" rev="15600000"/>
              </a:lightRig>
            </a:scene3d>
            <a:sp3d extrusionH="57150" prstMaterial="softEdge">
              <a:bevelT w="25400" h="38100"/>
            </a:sp3d>
          </a:bodyPr>
          <a:lstStyle/>
          <a:p>
            <a:pPr marL="0" indent="0" algn="just" eaLnBrk="1" fontAlgn="auto" hangingPunct="1">
              <a:lnSpc>
                <a:spcPct val="150000"/>
              </a:lnSpc>
              <a:buFont typeface="Arial" panose="020B0604020202020204" pitchFamily="34" charset="0"/>
              <a:buNone/>
              <a:defRPr/>
            </a:pPr>
            <a:r>
              <a:rPr lang="en-US" altLang="zh-CN" b="1" noProof="1">
                <a:solidFill>
                  <a:schemeClr val="accent4"/>
                </a:solidFill>
                <a:latin typeface="宋体" panose="02010600030101010101" pitchFamily="2" charset="-122"/>
                <a:ea typeface="宋体" panose="02010600030101010101" pitchFamily="2" charset="-122"/>
              </a:rPr>
              <a:t>     </a:t>
            </a:r>
            <a:r>
              <a:rPr lang="en-US" altLang="zh-CN" noProof="1">
                <a:solidFill>
                  <a:schemeClr val="accent4"/>
                </a:solidFill>
                <a:latin typeface="宋体" panose="02010600030101010101" pitchFamily="2" charset="-122"/>
                <a:ea typeface="宋体" panose="02010600030101010101" pitchFamily="2" charset="-122"/>
              </a:rPr>
              <a:t> </a:t>
            </a:r>
            <a:r>
              <a:rPr lang="zh-CN" altLang="en-US" noProof="1">
                <a:solidFill>
                  <a:srgbClr val="FF0000"/>
                </a:solidFill>
                <a:latin typeface="宋体" panose="02010600030101010101" pitchFamily="2" charset="-122"/>
                <a:ea typeface="宋体" panose="02010600030101010101" pitchFamily="2" charset="-122"/>
              </a:rPr>
              <a:t>面对学业、情感、职业选择等多方面的考量，一时有些疑惑、彷徨、失落，是正常的人生经历。关键是要学会思考、善于分析、正确抉择，做到稳重自持、从容自信、坚定自励。</a:t>
            </a:r>
            <a:r>
              <a:rPr lang="zh-CN" altLang="en-US" b="1" noProof="1">
                <a:solidFill>
                  <a:srgbClr val="FF0000"/>
                </a:solidFill>
                <a:latin typeface="宋体" panose="02010600030101010101" pitchFamily="2" charset="-122"/>
                <a:ea typeface="宋体" panose="02010600030101010101" pitchFamily="2" charset="-122"/>
              </a:rPr>
              <a:t>要树立正确的世界观、人生观、价值观，掌握了这把总钥匙，再来看看社会万象、人生历程，一切是非、正误、主次，一切真假、善恶、美丑，自然就洞若观火、清澈明了，自然就能作出正确判断、作出正确选择。</a:t>
            </a:r>
          </a:p>
          <a:p>
            <a:pPr marL="0" indent="0" algn="r" eaLnBrk="1" fontAlgn="auto">
              <a:lnSpc>
                <a:spcPct val="150000"/>
              </a:lnSpc>
              <a:buFont typeface="Arial" panose="020B0604020202020204" pitchFamily="34" charset="0"/>
              <a:buNone/>
              <a:defRPr/>
            </a:pPr>
            <a:r>
              <a:rPr lang="en-US" altLang="zh-CN" b="1" noProof="1">
                <a:solidFill>
                  <a:srgbClr val="FF0000"/>
                </a:solidFill>
                <a:latin typeface="宋体" panose="02010600030101010101" pitchFamily="2" charset="-122"/>
                <a:ea typeface="宋体" panose="02010600030101010101" pitchFamily="2" charset="-122"/>
              </a:rPr>
              <a:t> ——</a:t>
            </a:r>
            <a:r>
              <a:rPr lang="zh-CN" altLang="en-US" b="1" noProof="1">
                <a:solidFill>
                  <a:srgbClr val="FF0000"/>
                </a:solidFill>
                <a:latin typeface="宋体" panose="02010600030101010101" pitchFamily="2" charset="-122"/>
                <a:ea typeface="宋体" panose="02010600030101010101" pitchFamily="2" charset="-122"/>
              </a:rPr>
              <a:t>习近平</a:t>
            </a:r>
          </a:p>
        </p:txBody>
      </p:sp>
      <p:sp>
        <p:nvSpPr>
          <p:cNvPr id="2" name="灯片编号占位符 1"/>
          <p:cNvSpPr>
            <a:spLocks noGrp="1"/>
          </p:cNvSpPr>
          <p:nvPr>
            <p:ph type="sldNum" sz="quarter" idx="12"/>
          </p:nvPr>
        </p:nvSpPr>
        <p:spPr/>
        <p:txBody>
          <a:bodyPr/>
          <a:lstStyle/>
          <a:p>
            <a:pPr>
              <a:defRPr/>
            </a:pPr>
            <a:fld id="{954B6C9A-5B61-4A82-B737-20896FAD5984}" type="slidenum">
              <a:rPr lang="zh-CN" altLang="en-US" smtClean="0"/>
              <a:pPr>
                <a:defRPr/>
              </a:pPr>
              <a:t>7</a:t>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3"/>
          <p:cNvSpPr txBox="1">
            <a:spLocks noChangeArrowheads="1"/>
          </p:cNvSpPr>
          <p:nvPr>
            <p:custDataLst>
              <p:tags r:id="rId1"/>
            </p:custDataLst>
          </p:nvPr>
        </p:nvSpPr>
        <p:spPr bwMode="auto">
          <a:xfrm>
            <a:off x="2723322" y="744738"/>
            <a:ext cx="5646239" cy="8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3600" b="1" dirty="0">
                <a:latin typeface="宋体" panose="02010600030101010101" pitchFamily="2" charset="-122"/>
                <a:ea typeface="宋体" panose="02010600030101010101" pitchFamily="2" charset="-122"/>
              </a:rPr>
              <a:t>（一）人、人生与人生观</a:t>
            </a:r>
            <a:endParaRPr lang="zh-CN" altLang="en-US" sz="3600" b="1" dirty="0">
              <a:latin typeface="黑体" panose="02010609060101010101" pitchFamily="49" charset="-122"/>
              <a:ea typeface="黑体" panose="02010609060101010101" pitchFamily="49" charset="-122"/>
            </a:endParaRPr>
          </a:p>
        </p:txBody>
      </p:sp>
      <p:sp>
        <p:nvSpPr>
          <p:cNvPr id="12" name="文本框 13"/>
          <p:cNvSpPr txBox="1">
            <a:spLocks noChangeArrowheads="1"/>
          </p:cNvSpPr>
          <p:nvPr>
            <p:custDataLst>
              <p:tags r:id="rId2"/>
            </p:custDataLst>
          </p:nvPr>
        </p:nvSpPr>
        <p:spPr bwMode="auto">
          <a:xfrm>
            <a:off x="5061384" y="6119237"/>
            <a:ext cx="5030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3200" b="1" dirty="0">
              <a:solidFill>
                <a:srgbClr val="00B050"/>
              </a:solidFill>
              <a:latin typeface="华文中宋" panose="02010600040101010101" charset="-122"/>
              <a:ea typeface="华文中宋" panose="02010600040101010101" charset="-122"/>
            </a:endParaRPr>
          </a:p>
        </p:txBody>
      </p:sp>
      <p:sp>
        <p:nvSpPr>
          <p:cNvPr id="3" name="矩形 2"/>
          <p:cNvSpPr/>
          <p:nvPr/>
        </p:nvSpPr>
        <p:spPr>
          <a:xfrm>
            <a:off x="254925" y="1970411"/>
            <a:ext cx="5960087" cy="3231654"/>
          </a:xfrm>
          <a:prstGeom prst="rect">
            <a:avLst/>
          </a:prstGeom>
        </p:spPr>
        <p:txBody>
          <a:bodyPr wrap="square">
            <a:spAutoFit/>
          </a:bodyPr>
          <a:lstStyle/>
          <a:p>
            <a:pPr>
              <a:lnSpc>
                <a:spcPct val="200000"/>
              </a:lnSpc>
            </a:pPr>
            <a:r>
              <a:rPr lang="en-US" altLang="zh-CN" sz="2800" dirty="0">
                <a:solidFill>
                  <a:srgbClr val="000000"/>
                </a:solidFill>
                <a:latin typeface="宋体" panose="02010600030101010101" pitchFamily="2" charset="-122"/>
                <a:ea typeface="宋体" panose="02010600030101010101" pitchFamily="2" charset="-122"/>
              </a:rPr>
              <a:t>1.</a:t>
            </a:r>
            <a:r>
              <a:rPr lang="zh-CN" altLang="en-US" sz="2800" dirty="0">
                <a:solidFill>
                  <a:srgbClr val="000000"/>
                </a:solidFill>
                <a:latin typeface="宋体" panose="02010600030101010101" pitchFamily="2" charset="-122"/>
                <a:ea typeface="宋体" panose="02010600030101010101" pitchFamily="2" charset="-122"/>
              </a:rPr>
              <a:t>人生观是人们对人生的总看法；</a:t>
            </a:r>
            <a:br>
              <a:rPr lang="zh-CN" altLang="en-US" sz="2800" dirty="0">
                <a:solidFill>
                  <a:srgbClr val="000000"/>
                </a:solidFill>
                <a:latin typeface="宋体" panose="02010600030101010101" pitchFamily="2" charset="-122"/>
                <a:ea typeface="宋体" panose="02010600030101010101" pitchFamily="2" charset="-122"/>
              </a:rPr>
            </a:br>
            <a:r>
              <a:rPr lang="en-US" altLang="zh-CN" sz="2800" dirty="0">
                <a:solidFill>
                  <a:srgbClr val="000000"/>
                </a:solidFill>
                <a:latin typeface="宋体" panose="02010600030101010101" pitchFamily="2" charset="-122"/>
                <a:ea typeface="宋体" panose="02010600030101010101" pitchFamily="2" charset="-122"/>
              </a:rPr>
              <a:t>2.</a:t>
            </a:r>
            <a:r>
              <a:rPr lang="zh-CN" altLang="en-US" sz="2800" dirty="0">
                <a:solidFill>
                  <a:srgbClr val="000000"/>
                </a:solidFill>
                <a:latin typeface="宋体" panose="02010600030101010101" pitchFamily="2" charset="-122"/>
                <a:ea typeface="宋体" panose="02010600030101010101" pitchFamily="2" charset="-122"/>
              </a:rPr>
              <a:t>马克思主义关于人的本质的论断；</a:t>
            </a:r>
            <a:endParaRPr lang="en-US" altLang="zh-CN" sz="2800" dirty="0">
              <a:solidFill>
                <a:srgbClr val="000000"/>
              </a:solidFill>
              <a:latin typeface="宋体" panose="02010600030101010101" pitchFamily="2" charset="-122"/>
              <a:ea typeface="宋体" panose="02010600030101010101" pitchFamily="2" charset="-122"/>
            </a:endParaRPr>
          </a:p>
          <a:p>
            <a:pPr>
              <a:lnSpc>
                <a:spcPct val="200000"/>
              </a:lnSpc>
            </a:pPr>
            <a:r>
              <a:rPr lang="en-US" altLang="zh-CN" sz="2800" dirty="0">
                <a:solidFill>
                  <a:srgbClr val="000000"/>
                </a:solidFill>
                <a:latin typeface="宋体" panose="02010600030101010101" pitchFamily="2" charset="-122"/>
                <a:ea typeface="宋体" panose="02010600030101010101" pitchFamily="2" charset="-122"/>
              </a:rPr>
              <a:t>3.</a:t>
            </a:r>
            <a:r>
              <a:rPr lang="zh-CN" altLang="en-US" sz="2800" dirty="0">
                <a:solidFill>
                  <a:srgbClr val="000000"/>
                </a:solidFill>
                <a:latin typeface="宋体" panose="02010600030101010101" pitchFamily="2" charset="-122"/>
                <a:ea typeface="宋体" panose="02010600030101010101" pitchFamily="2" charset="-122"/>
              </a:rPr>
              <a:t>个人与社会的辩证关系；</a:t>
            </a:r>
          </a:p>
          <a:p>
            <a:pPr>
              <a:lnSpc>
                <a:spcPct val="200000"/>
              </a:lnSpc>
            </a:pPr>
            <a:endParaRPr lang="zh-CN" altLang="en-US" dirty="0"/>
          </a:p>
        </p:txBody>
      </p:sp>
      <p:pic>
        <p:nvPicPr>
          <p:cNvPr id="7" name="Picture 2"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826" y="1826780"/>
            <a:ext cx="4862595" cy="293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6990632" y="4744832"/>
            <a:ext cx="4591768"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buClr>
                <a:schemeClr val="accent2"/>
              </a:buClr>
              <a:buFont typeface="Wingdings" panose="05000000000000000000" pitchFamily="2" charset="2"/>
              <a:buNone/>
              <a:defRPr/>
            </a:pPr>
            <a:r>
              <a:rPr lang="zh-CN" altLang="en-US" sz="2400" dirty="0">
                <a:solidFill>
                  <a:srgbClr val="FF0000"/>
                </a:solidFill>
                <a:effectLst>
                  <a:outerShdw blurRad="38100" dist="38100" dir="2700000" algn="tl">
                    <a:srgbClr val="C0C0C0"/>
                  </a:outerShdw>
                </a:effectLst>
                <a:latin typeface="楷体_GB2312" pitchFamily="1" charset="-122"/>
                <a:ea typeface="楷体_GB2312" pitchFamily="1" charset="-122"/>
              </a:rPr>
              <a:t>人啊，认识你自己！</a:t>
            </a:r>
            <a:endParaRPr lang="en-US" altLang="zh-CN" sz="2400" dirty="0">
              <a:solidFill>
                <a:srgbClr val="FF0000"/>
              </a:solidFill>
              <a:effectLst>
                <a:outerShdw blurRad="38100" dist="38100" dir="2700000" algn="tl">
                  <a:srgbClr val="C0C0C0"/>
                </a:outerShdw>
              </a:effectLst>
              <a:latin typeface="楷体_GB2312" pitchFamily="1" charset="-122"/>
              <a:ea typeface="楷体_GB2312" pitchFamily="1" charset="-122"/>
            </a:endParaRPr>
          </a:p>
          <a:p>
            <a:pPr algn="r" eaLnBrk="1" hangingPunct="1">
              <a:lnSpc>
                <a:spcPct val="150000"/>
              </a:lnSpc>
              <a:buClr>
                <a:schemeClr val="accent2"/>
              </a:buClr>
              <a:buFont typeface="Wingdings" panose="05000000000000000000" pitchFamily="2" charset="2"/>
              <a:buNone/>
              <a:defRPr/>
            </a:pPr>
            <a:r>
              <a:rPr lang="en-US" altLang="zh-CN" sz="2400" dirty="0">
                <a:effectLst>
                  <a:outerShdw blurRad="38100" dist="38100" dir="2700000" algn="tl">
                    <a:srgbClr val="C0C0C0"/>
                  </a:outerShdw>
                </a:effectLst>
                <a:latin typeface="Times New Roman" panose="02020603050405020304" pitchFamily="18" charset="0"/>
                <a:ea typeface="楷体_GB2312" pitchFamily="1" charset="-122"/>
              </a:rPr>
              <a:t>——</a:t>
            </a:r>
            <a:r>
              <a:rPr lang="zh-CN" altLang="en-US" sz="2400" dirty="0">
                <a:effectLst>
                  <a:outerShdw blurRad="38100" dist="38100" dir="2700000" algn="tl">
                    <a:srgbClr val="C0C0C0"/>
                  </a:outerShdw>
                </a:effectLst>
                <a:latin typeface="楷体_GB2312" pitchFamily="1" charset="-122"/>
                <a:ea typeface="楷体_GB2312" pitchFamily="1" charset="-122"/>
              </a:rPr>
              <a:t>古希腊德尔斐神庙铭文</a:t>
            </a:r>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977" y="1260771"/>
            <a:ext cx="8763000" cy="650875"/>
          </a:xfrm>
        </p:spPr>
        <p:txBody>
          <a:bodyPr/>
          <a:lstStyle/>
          <a:p>
            <a:r>
              <a:rPr lang="zh-CN" altLang="en-US" sz="3000" dirty="0">
                <a:latin typeface="黑体" panose="02010609060101010101" pitchFamily="49" charset="-122"/>
                <a:ea typeface="黑体" panose="02010609060101010101" pitchFamily="49" charset="-122"/>
                <a:cs typeface="+mn-cs"/>
              </a:rPr>
              <a:t>人以社会性实践求得生存和发展</a:t>
            </a:r>
          </a:p>
        </p:txBody>
      </p:sp>
      <p:sp>
        <p:nvSpPr>
          <p:cNvPr id="3" name="内容占位符 2"/>
          <p:cNvSpPr>
            <a:spLocks noGrp="1"/>
          </p:cNvSpPr>
          <p:nvPr>
            <p:ph idx="1"/>
          </p:nvPr>
        </p:nvSpPr>
        <p:spPr>
          <a:xfrm>
            <a:off x="223936" y="2197446"/>
            <a:ext cx="6559420" cy="3005402"/>
          </a:xfrm>
        </p:spPr>
        <p:txBody>
          <a:bodyPr/>
          <a:lstStyle/>
          <a:p>
            <a:pPr hangingPunct="1">
              <a:lnSpc>
                <a:spcPct val="150000"/>
              </a:lnSpc>
              <a:buFont typeface="Wingdings" panose="05000000000000000000" pitchFamily="2" charset="2"/>
              <a:buChar char="Ø"/>
            </a:pPr>
            <a:r>
              <a:rPr lang="zh-CN" altLang="zh-CN" sz="24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人的生命活动不同于动物的生命活动，人以劳动求得生存和发展。</a:t>
            </a:r>
            <a:endParaRPr lang="en-US" altLang="zh-CN" sz="24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hangingPunct="1">
              <a:lnSpc>
                <a:spcPct val="150000"/>
              </a:lnSpc>
              <a:buFont typeface="Wingdings" panose="05000000000000000000" pitchFamily="2" charset="2"/>
              <a:buChar char="Ø"/>
            </a:pPr>
            <a:r>
              <a:rPr lang="zh-CN" altLang="zh-CN" sz="24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人的实践活动是有意识的</a:t>
            </a:r>
            <a:r>
              <a:rPr lang="zh-CN" altLang="en-US" sz="24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zh-CN" sz="24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人能够对自己的存在和活动的内容、方式有所“观”，并且根据一定的“观”作出选择、采取行动。</a:t>
            </a:r>
            <a:endParaRPr lang="zh-CN" altLang="en-US" sz="24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9</a:t>
            </a:fld>
            <a:endParaRPr lang="en-US" altLang="zh-CN" dirty="0"/>
          </a:p>
        </p:txBody>
      </p:sp>
      <p:sp>
        <p:nvSpPr>
          <p:cNvPr id="6" name="矩形 1"/>
          <p:cNvSpPr>
            <a:spLocks noChangeArrowheads="1"/>
          </p:cNvSpPr>
          <p:nvPr/>
        </p:nvSpPr>
        <p:spPr bwMode="auto">
          <a:xfrm>
            <a:off x="6989555" y="1383231"/>
            <a:ext cx="4592845" cy="4633833"/>
          </a:xfrm>
          <a:prstGeom prst="rect">
            <a:avLst/>
          </a:prstGeom>
          <a:solidFill>
            <a:schemeClr val="tx2">
              <a:lumMod val="20000"/>
              <a:lumOff val="80000"/>
            </a:schemeClr>
          </a:solidFill>
          <a:ln>
            <a:noFill/>
          </a:ln>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lnSpc>
                <a:spcPts val="4500"/>
              </a:lnSpc>
            </a:pPr>
            <a:r>
              <a:rPr lang="zh-CN" altLang="en-US" sz="2400" dirty="0">
                <a:latin typeface="宋体" panose="02010600030101010101" pitchFamily="2" charset="-122"/>
                <a:ea typeface="宋体" panose="02010600030101010101" pitchFamily="2" charset="-122"/>
              </a:rPr>
              <a:t>   </a:t>
            </a:r>
            <a:r>
              <a:rPr lang="zh-CN" altLang="en-US" sz="2400" b="1" dirty="0">
                <a:solidFill>
                  <a:srgbClr val="FF0000"/>
                </a:solidFill>
                <a:latin typeface="华文中宋" panose="02010600040101010101" charset="-122"/>
                <a:ea typeface="华文中宋" panose="02010600040101010101" charset="-122"/>
              </a:rPr>
              <a:t>蜜蜂建筑蜂房的本领使人间的许多建筑师感到惭愧。但是，最蹩脚的建筑师从一开始就比最灵巧的蜜蜂高明的地方，是他在用蜂蜡建筑蜂房以前，已经在自己的头脑中把它建成了</a:t>
            </a:r>
            <a:r>
              <a:rPr lang="en-US" altLang="zh-CN" sz="2400" b="1" dirty="0">
                <a:solidFill>
                  <a:srgbClr val="FF0000"/>
                </a:solidFill>
                <a:latin typeface="华文中宋" panose="02010600040101010101" charset="-122"/>
                <a:ea typeface="华文中宋" panose="02010600040101010101" charset="-122"/>
              </a:rPr>
              <a:t>……</a:t>
            </a:r>
            <a:r>
              <a:rPr lang="zh-CN" altLang="en-US" sz="2400" b="1" dirty="0">
                <a:solidFill>
                  <a:srgbClr val="FF0000"/>
                </a:solidFill>
                <a:latin typeface="华文中宋" panose="02010600040101010101" charset="-122"/>
                <a:ea typeface="华文中宋" panose="02010600040101010101" charset="-122"/>
              </a:rPr>
              <a:t>他还在自然物中实现自己的目的。</a:t>
            </a:r>
            <a:endParaRPr lang="en-US" altLang="zh-CN" sz="2400" b="1" dirty="0">
              <a:solidFill>
                <a:srgbClr val="FF0000"/>
              </a:solidFill>
              <a:latin typeface="华文中宋" panose="02010600040101010101" charset="-122"/>
              <a:ea typeface="华文中宋" panose="02010600040101010101" charset="-122"/>
            </a:endParaRPr>
          </a:p>
          <a:p>
            <a:pPr algn="r" eaLnBrk="1" hangingPunct="1">
              <a:lnSpc>
                <a:spcPts val="4500"/>
              </a:lnSpc>
            </a:pPr>
            <a:r>
              <a:rPr lang="zh-CN" altLang="en-US" sz="2400" b="1" dirty="0">
                <a:solidFill>
                  <a:srgbClr val="FF0000"/>
                </a:solidFill>
                <a:latin typeface="华文中宋" panose="02010600040101010101" charset="-122"/>
                <a:ea typeface="华文中宋" panose="02010600040101010101" charset="-122"/>
              </a:rPr>
              <a:t> </a:t>
            </a:r>
            <a:r>
              <a:rPr lang="en-US" altLang="zh-CN" sz="2400" b="1" dirty="0">
                <a:solidFill>
                  <a:srgbClr val="FF0000"/>
                </a:solidFill>
                <a:latin typeface="华文中宋" panose="02010600040101010101" charset="-122"/>
                <a:ea typeface="华文中宋" panose="02010600040101010101" charset="-122"/>
              </a:rPr>
              <a:t>——</a:t>
            </a:r>
            <a:r>
              <a:rPr lang="zh-CN" altLang="en-US" sz="2400" b="1" dirty="0">
                <a:solidFill>
                  <a:srgbClr val="FF0000"/>
                </a:solidFill>
                <a:latin typeface="华文中宋" panose="02010600040101010101" charset="-122"/>
                <a:ea typeface="华文中宋" panose="02010600040101010101" charset="-122"/>
              </a:rPr>
              <a:t>马克思</a:t>
            </a:r>
            <a:endParaRPr lang="zh-CN" altLang="en-US" sz="2400" b="1" dirty="0">
              <a:solidFill>
                <a:srgbClr val="FF0000"/>
              </a:solidFill>
              <a:latin typeface="宋体" panose="02010600030101010101" pitchFamily="2" charset="-122"/>
              <a:ea typeface="宋体" panose="02010600030101010101" pitchFamily="2" charset="-122"/>
            </a:endParaRPr>
          </a:p>
        </p:txBody>
      </p:sp>
      <p:pic>
        <p:nvPicPr>
          <p:cNvPr id="12" name="图片 11"/>
          <p:cNvPicPr>
            <a:picLocks noChangeAspect="1"/>
          </p:cNvPicPr>
          <p:nvPr/>
        </p:nvPicPr>
        <p:blipFill>
          <a:blip r:embed="rId2"/>
          <a:stretch>
            <a:fillRect/>
          </a:stretch>
        </p:blipFill>
        <p:spPr>
          <a:xfrm>
            <a:off x="7024058" y="408842"/>
            <a:ext cx="4345557" cy="747816"/>
          </a:xfrm>
          <a:prstGeom prst="rect">
            <a:avLst/>
          </a:prstGeom>
        </p:spPr>
      </p:pic>
      <p:sp>
        <p:nvSpPr>
          <p:cNvPr id="7" name="标题 1">
            <a:extLst>
              <a:ext uri="{FF2B5EF4-FFF2-40B4-BE49-F238E27FC236}">
                <a16:creationId xmlns:a16="http://schemas.microsoft.com/office/drawing/2014/main" id="{B1D8B6F2-A21D-4DD2-9994-8BFA1EDA3194}"/>
              </a:ext>
            </a:extLst>
          </p:cNvPr>
          <p:cNvSpPr txBox="1"/>
          <p:nvPr/>
        </p:nvSpPr>
        <p:spPr>
          <a:xfrm>
            <a:off x="9525" y="4763"/>
            <a:ext cx="4176713" cy="354012"/>
          </a:xfrm>
          <a:prstGeom prst="rect">
            <a:avLst/>
          </a:prstGeom>
          <a:noFill/>
          <a:ln w="9525">
            <a:noFill/>
          </a:ln>
        </p:spPr>
        <p:txBody>
          <a:bodyPr lIns="74295" tIns="37148" rIns="74295" bIns="37148" anchor="ctr"/>
          <a:lstStyle>
            <a:lvl1pPr marL="370205" indent="-370205" algn="l" rtl="0" eaLnBrk="0" fontAlgn="base" hangingPunct="0">
              <a:spcBef>
                <a:spcPct val="20000"/>
              </a:spcBef>
              <a:spcAft>
                <a:spcPct val="0"/>
              </a:spcAft>
              <a:buFont typeface="Wingdings" panose="05000000000000000000" pitchFamily="2" charset="2"/>
              <a:buChar char="l"/>
              <a:defRPr sz="2100" kern="1200">
                <a:solidFill>
                  <a:schemeClr val="tx1"/>
                </a:solidFill>
                <a:latin typeface="微软雅黑" panose="020B0503020204020204" pitchFamily="34" charset="-122"/>
                <a:ea typeface="微软雅黑" panose="020B0503020204020204" pitchFamily="34" charset="-122"/>
                <a:cs typeface="+mn-cs"/>
              </a:defRPr>
            </a:lvl1pPr>
            <a:lvl2pPr marL="803275" indent="-307975" algn="l" rtl="0" eaLnBrk="0" fontAlgn="base" hangingPunct="0">
              <a:spcBef>
                <a:spcPct val="20000"/>
              </a:spcBef>
              <a:spcAft>
                <a:spcPct val="0"/>
              </a:spcAft>
              <a:buFont typeface="Wingdings" panose="05000000000000000000" pitchFamily="2" charset="2"/>
              <a:buChar char="n"/>
              <a:defRPr kern="1200">
                <a:solidFill>
                  <a:schemeClr val="tx1"/>
                </a:solidFill>
                <a:latin typeface="微软雅黑" panose="020B0503020204020204" pitchFamily="34" charset="-122"/>
                <a:ea typeface="微软雅黑" panose="020B0503020204020204" pitchFamily="34" charset="-122"/>
                <a:cs typeface="+mn-cs"/>
              </a:defRPr>
            </a:lvl2pPr>
            <a:lvl3pPr marL="1236980" indent="-246380" algn="l" rtl="0" eaLnBrk="0" fontAlgn="base" hangingPunct="0">
              <a:spcBef>
                <a:spcPct val="20000"/>
              </a:spcBef>
              <a:spcAft>
                <a:spcPct val="0"/>
              </a:spcAft>
              <a:buFont typeface="Wingdings" panose="05000000000000000000" pitchFamily="2" charset="2"/>
              <a:buChar char="u"/>
              <a:defRPr sz="1700" kern="1200">
                <a:solidFill>
                  <a:schemeClr val="tx1"/>
                </a:solidFill>
                <a:latin typeface="微软雅黑" panose="020B0503020204020204" pitchFamily="34" charset="-122"/>
                <a:ea typeface="微软雅黑" panose="020B0503020204020204" pitchFamily="34" charset="-122"/>
                <a:cs typeface="+mn-cs"/>
              </a:defRPr>
            </a:lvl3pPr>
            <a:lvl4pPr marL="17322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227580" indent="-246380" algn="l" rtl="0" eaLnBrk="0" fontAlgn="base" hangingPunct="0">
              <a:spcBef>
                <a:spcPct val="200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stStyle>
          <a:p>
            <a:pPr marL="0" lvl="0" indent="0">
              <a:spcBef>
                <a:spcPct val="0"/>
              </a:spcBef>
              <a:buFontTx/>
              <a:buNone/>
            </a:pPr>
            <a:r>
              <a:rPr lang="zh-CN" altLang="en-US" sz="1600" b="1" dirty="0">
                <a:latin typeface="黑体" panose="02010609060101010101" pitchFamily="49" charset="-122"/>
                <a:ea typeface="黑体" panose="02010609060101010101" pitchFamily="49" charset="-122"/>
              </a:rPr>
              <a:t>（一）人、人生与人生观</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72"/>
  <p:tag name="KSO_WM_UNIT_LAYERLEVEL" val="1"/>
  <p:tag name="KSO_WM_UNIT_INDEX" val="1"/>
  <p:tag name="KSO_WM_UNIT_TYPE" val="f"/>
  <p:tag name="KSO_WM_UNIT_ID" val="custom20184557_20*f*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72"/>
  <p:tag name="KSO_WM_UNIT_LAYERLEVEL" val="1"/>
  <p:tag name="KSO_WM_UNIT_INDEX" val="1"/>
  <p:tag name="KSO_WM_UNIT_TYPE" val="f"/>
  <p:tag name="KSO_WM_UNIT_ID" val="custom20184557_20*f*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i"/>
  <p:tag name="KSO_WM_UNIT_INDEX" val="1_1_1"/>
  <p:tag name="KSO_WM_UNIT_LAYERLEVEL" val="1_1_1"/>
  <p:tag name="KSO_WM_UNIT_ID" val="custom20184557_7*l_h_i*1_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72"/>
  <p:tag name="KSO_WM_UNIT_LAYERLEVEL" val="1"/>
  <p:tag name="KSO_WM_UNIT_INDEX" val="1"/>
  <p:tag name="KSO_WM_UNIT_TYPE" val="f"/>
  <p:tag name="KSO_WM_UNIT_ID" val="custom20184557_20*f*1"/>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72"/>
  <p:tag name="KSO_WM_UNIT_LAYERLEVEL" val="1"/>
  <p:tag name="KSO_WM_UNIT_INDEX" val="1"/>
  <p:tag name="KSO_WM_UNIT_TYPE" val="f"/>
  <p:tag name="KSO_WM_UNIT_ID" val="custom20184557_20*f*1"/>
</p:tagLst>
</file>

<file path=ppt/tags/tag28.xml><?xml version="1.0" encoding="utf-8"?>
<p:tagLst xmlns:a="http://schemas.openxmlformats.org/drawingml/2006/main" xmlns:r="http://schemas.openxmlformats.org/officeDocument/2006/relationships" xmlns:p="http://schemas.openxmlformats.org/presentationml/2006/main">
  <p:tag name="KSO_WM_UNIT_VALUE" val="64"/>
  <p:tag name="KSO_WM_UNIT_HIGHLIGHT" val="0"/>
  <p:tag name="KSO_WM_UNIT_COMPATIBLE" val="0"/>
  <p:tag name="KSO_WM_DIAGRAM_GROUP_CODE" val="n1-1"/>
  <p:tag name="KSO_WM_UNIT_TYPE" val="n_h_h_f"/>
  <p:tag name="KSO_WM_UNIT_INDEX" val="1_2_2_1"/>
  <p:tag name="KSO_WM_UNIT_ID" val="custom20190337_19*n_h_h_f*1_2_2_1"/>
  <p:tag name="KSO_WM_TEMPLATE_CATEGORY" val="custom"/>
  <p:tag name="KSO_WM_TEMPLATE_INDEX" val="20190337"/>
  <p:tag name="KSO_WM_UNIT_LAYERLEVEL" val="1_1_1_1"/>
  <p:tag name="KSO_WM_TAG_VERSION" val="1.0"/>
  <p:tag name="KSO_WM_BEAUTIFY_FLAG" val="#wm#"/>
  <p:tag name="KSO_WM_UNIT_PRESET_TEXT" val="Lorem ipsum dolor sit amet, consectetur adipisicing elit."/>
  <p:tag name="KSO_WM_UNIT_TEXT_FILL_FORE_SCHEMECOLOR_INDEX" val="14"/>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VALUE" val="64"/>
  <p:tag name="KSO_WM_UNIT_HIGHLIGHT" val="0"/>
  <p:tag name="KSO_WM_UNIT_COMPATIBLE" val="0"/>
  <p:tag name="KSO_WM_DIAGRAM_GROUP_CODE" val="n1-1"/>
  <p:tag name="KSO_WM_UNIT_TYPE" val="n_h_h_f"/>
  <p:tag name="KSO_WM_UNIT_INDEX" val="1_2_1_1"/>
  <p:tag name="KSO_WM_UNIT_ID" val="custom20190337_19*n_h_h_f*1_2_1_1"/>
  <p:tag name="KSO_WM_TEMPLATE_CATEGORY" val="custom"/>
  <p:tag name="KSO_WM_TEMPLATE_INDEX" val="20190337"/>
  <p:tag name="KSO_WM_UNIT_LAYERLEVEL" val="1_1_1_1"/>
  <p:tag name="KSO_WM_TAG_VERSION" val="1.0"/>
  <p:tag name="KSO_WM_BEAUTIFY_FLAG" val="#wm#"/>
  <p:tag name="KSO_WM_UNIT_PRESET_TEXT" val="Lorem ipsum dolor sit amet, consectetur adipisicing elit."/>
  <p:tag name="KSO_WM_UNIT_TEXT_FILL_FORE_SCHEMECOLOR_INDEX" val="14"/>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a"/>
  <p:tag name="KSO_WM_UNIT_INDEX" val="1"/>
  <p:tag name="KSO_WM_UNIT_LAYERLEVEL" val="1"/>
  <p:tag name="KSO_WM_UNIT_VALUE" val="5"/>
  <p:tag name="KSO_WM_UNIT_ISCONTENTSTITLE" val="1"/>
  <p:tag name="KSO_WM_UNIT_HIGHLIGHT" val="0"/>
  <p:tag name="KSO_WM_UNIT_COMPATIBLE" val="0"/>
  <p:tag name="KSO_WM_UNIT_CLEAR" val="0"/>
  <p:tag name="KSO_WM_DIAGRAM_GROUP_CODE" val="l1_1"/>
  <p:tag name="KSO_WM_UNIT_ID" val="custom20184557_7*a*1"/>
  <p:tag name="KSO_WM_UNIT_PRESET_TEXT" val="contents"/>
  <p:tag name="KSO_WM_UNIT_TEXT_FILL_FORE_SCHEMECOLOR_INDEX" val="14"/>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n1-1"/>
  <p:tag name="KSO_WM_UNIT_TYPE" val="n_h_i"/>
  <p:tag name="KSO_WM_UNIT_INDEX" val="1_1_2"/>
  <p:tag name="KSO_WM_UNIT_ID" val="custom20190337_19*n_h_i*1_1_2"/>
  <p:tag name="KSO_WM_TEMPLATE_CATEGORY" val="custom"/>
  <p:tag name="KSO_WM_TEMPLATE_INDEX" val="20190337"/>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n1-1"/>
  <p:tag name="KSO_WM_UNIT_TYPE" val="n_h_h_i"/>
  <p:tag name="KSO_WM_UNIT_INDEX" val="1_2_2_1"/>
  <p:tag name="KSO_WM_UNIT_ID" val="custom20190337_19*n_h_h_i*1_2_2_1"/>
  <p:tag name="KSO_WM_TEMPLATE_CATEGORY" val="custom"/>
  <p:tag name="KSO_WM_TEMPLATE_INDEX" val="20190337"/>
  <p:tag name="KSO_WM_UNIT_LAYERLEVEL" val="1_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n1-1"/>
  <p:tag name="KSO_WM_UNIT_TYPE" val="n_h_h_i"/>
  <p:tag name="KSO_WM_UNIT_INDEX" val="1_2_2_2"/>
  <p:tag name="KSO_WM_UNIT_ID" val="custom20190337_19*n_h_h_i*1_2_2_2"/>
  <p:tag name="KSO_WM_TEMPLATE_CATEGORY" val="custom"/>
  <p:tag name="KSO_WM_TEMPLATE_INDEX" val="20190337"/>
  <p:tag name="KSO_WM_UNIT_LAYERLEVEL" val="1_1_1_1"/>
  <p:tag name="KSO_WM_TAG_VERSION" val="1.0"/>
  <p:tag name="KSO_WM_BEAUTIFY_FLAG" val="#wm#"/>
  <p:tag name="KSO_WM_UNIT_FILL_FORE_SCHEMECOLOR_INDEX" val="16"/>
  <p:tag name="KSO_WM_UNIT_FILL_TYPE" val="1"/>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n1-1"/>
  <p:tag name="KSO_WM_UNIT_TYPE" val="n_h_h_i"/>
  <p:tag name="KSO_WM_UNIT_INDEX" val="1_2_1_1"/>
  <p:tag name="KSO_WM_UNIT_ID" val="custom20190337_19*n_h_h_i*1_2_1_1"/>
  <p:tag name="KSO_WM_TEMPLATE_CATEGORY" val="custom"/>
  <p:tag name="KSO_WM_TEMPLATE_INDEX" val="20190337"/>
  <p:tag name="KSO_WM_UNIT_LAYERLEVEL" val="1_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n1-1"/>
  <p:tag name="KSO_WM_UNIT_TYPE" val="n_h_h_i"/>
  <p:tag name="KSO_WM_UNIT_INDEX" val="1_2_1_2"/>
  <p:tag name="KSO_WM_UNIT_ID" val="custom20190337_19*n_h_h_i*1_2_1_2"/>
  <p:tag name="KSO_WM_TEMPLATE_CATEGORY" val="custom"/>
  <p:tag name="KSO_WM_TEMPLATE_INDEX" val="20190337"/>
  <p:tag name="KSO_WM_UNIT_LAYERLEVEL" val="1_1_1_1"/>
  <p:tag name="KSO_WM_TAG_VERSION" val="1.0"/>
  <p:tag name="KSO_WM_BEAUTIFY_FLAG" val="#wm#"/>
  <p:tag name="KSO_WM_UNIT_FILL_FORE_SCHEMECOLOR_INDEX" val="16"/>
  <p:tag name="KSO_WM_UNIT_FILL_TYPE" val="1"/>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72"/>
  <p:tag name="KSO_WM_UNIT_LAYERLEVEL" val="1"/>
  <p:tag name="KSO_WM_UNIT_INDEX" val="1"/>
  <p:tag name="KSO_WM_UNIT_TYPE" val="f"/>
  <p:tag name="KSO_WM_UNIT_ID" val="custom20184557_20*f*1"/>
</p:tagLst>
</file>

<file path=ppt/tags/tag36.xml><?xml version="1.0" encoding="utf-8"?>
<p:tagLst xmlns:a="http://schemas.openxmlformats.org/drawingml/2006/main" xmlns:r="http://schemas.openxmlformats.org/officeDocument/2006/relationships" xmlns:p="http://schemas.openxmlformats.org/presentationml/2006/main">
  <p:tag name="KSO_WM_UNIT_VALUE" val="64"/>
  <p:tag name="KSO_WM_UNIT_HIGHLIGHT" val="0"/>
  <p:tag name="KSO_WM_UNIT_COMPATIBLE" val="0"/>
  <p:tag name="KSO_WM_DIAGRAM_GROUP_CODE" val="n1-1"/>
  <p:tag name="KSO_WM_UNIT_TYPE" val="n_h_h_f"/>
  <p:tag name="KSO_WM_UNIT_INDEX" val="1_2_2_1"/>
  <p:tag name="KSO_WM_UNIT_ID" val="custom20190337_19*n_h_h_f*1_2_2_1"/>
  <p:tag name="KSO_WM_TEMPLATE_CATEGORY" val="custom"/>
  <p:tag name="KSO_WM_TEMPLATE_INDEX" val="20190337"/>
  <p:tag name="KSO_WM_UNIT_LAYERLEVEL" val="1_1_1_1"/>
  <p:tag name="KSO_WM_TAG_VERSION" val="1.0"/>
  <p:tag name="KSO_WM_BEAUTIFY_FLAG" val="#wm#"/>
  <p:tag name="KSO_WM_UNIT_PRESET_TEXT" val="Lorem ipsum dolor sit amet, consectetur adipisicing elit."/>
  <p:tag name="KSO_WM_UNIT_TEXT_FILL_FORE_SCHEMECOLOR_INDEX" val="14"/>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VALUE" val="64"/>
  <p:tag name="KSO_WM_UNIT_HIGHLIGHT" val="0"/>
  <p:tag name="KSO_WM_UNIT_COMPATIBLE" val="0"/>
  <p:tag name="KSO_WM_DIAGRAM_GROUP_CODE" val="n1-1"/>
  <p:tag name="KSO_WM_UNIT_TYPE" val="n_h_h_f"/>
  <p:tag name="KSO_WM_UNIT_INDEX" val="1_2_1_1"/>
  <p:tag name="KSO_WM_UNIT_ID" val="custom20190337_19*n_h_h_f*1_2_1_1"/>
  <p:tag name="KSO_WM_TEMPLATE_CATEGORY" val="custom"/>
  <p:tag name="KSO_WM_TEMPLATE_INDEX" val="20190337"/>
  <p:tag name="KSO_WM_UNIT_LAYERLEVEL" val="1_1_1_1"/>
  <p:tag name="KSO_WM_TAG_VERSION" val="1.0"/>
  <p:tag name="KSO_WM_BEAUTIFY_FLAG" val="#wm#"/>
  <p:tag name="KSO_WM_UNIT_PRESET_TEXT" val="Lorem ipsum dolor sit amet, consectetur adipisicing elit."/>
  <p:tag name="KSO_WM_UNIT_TEXT_FILL_FORE_SCHEMECOLOR_INDEX" val="14"/>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n1-1"/>
  <p:tag name="KSO_WM_UNIT_TYPE" val="n_h_i"/>
  <p:tag name="KSO_WM_UNIT_INDEX" val="1_1_2"/>
  <p:tag name="KSO_WM_UNIT_ID" val="custom20190337_19*n_h_i*1_1_2"/>
  <p:tag name="KSO_WM_TEMPLATE_CATEGORY" val="custom"/>
  <p:tag name="KSO_WM_TEMPLATE_INDEX" val="20190337"/>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n1-1"/>
  <p:tag name="KSO_WM_UNIT_TYPE" val="n_h_h_i"/>
  <p:tag name="KSO_WM_UNIT_INDEX" val="1_2_2_1"/>
  <p:tag name="KSO_WM_UNIT_ID" val="custom20190337_19*n_h_h_i*1_2_2_1"/>
  <p:tag name="KSO_WM_TEMPLATE_CATEGORY" val="custom"/>
  <p:tag name="KSO_WM_TEMPLATE_INDEX" val="20190337"/>
  <p:tag name="KSO_WM_UNIT_LAYERLEVEL" val="1_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n1-1"/>
  <p:tag name="KSO_WM_UNIT_TYPE" val="n_h_h_i"/>
  <p:tag name="KSO_WM_UNIT_INDEX" val="1_2_2_2"/>
  <p:tag name="KSO_WM_UNIT_ID" val="custom20190337_19*n_h_h_i*1_2_2_2"/>
  <p:tag name="KSO_WM_TEMPLATE_CATEGORY" val="custom"/>
  <p:tag name="KSO_WM_TEMPLATE_INDEX" val="20190337"/>
  <p:tag name="KSO_WM_UNIT_LAYERLEVEL" val="1_1_1_1"/>
  <p:tag name="KSO_WM_TAG_VERSION" val="1.0"/>
  <p:tag name="KSO_WM_BEAUTIFY_FLAG" val="#wm#"/>
  <p:tag name="KSO_WM_UNIT_FILL_FORE_SCHEMECOLOR_INDEX" val="16"/>
  <p:tag name="KSO_WM_UNIT_FILL_TYPE" val="1"/>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n1-1"/>
  <p:tag name="KSO_WM_UNIT_TYPE" val="n_h_h_i"/>
  <p:tag name="KSO_WM_UNIT_INDEX" val="1_2_1_1"/>
  <p:tag name="KSO_WM_UNIT_ID" val="custom20190337_19*n_h_h_i*1_2_1_1"/>
  <p:tag name="KSO_WM_TEMPLATE_CATEGORY" val="custom"/>
  <p:tag name="KSO_WM_TEMPLATE_INDEX" val="20190337"/>
  <p:tag name="KSO_WM_UNIT_LAYERLEVEL" val="1_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n1-1"/>
  <p:tag name="KSO_WM_UNIT_TYPE" val="n_h_h_i"/>
  <p:tag name="KSO_WM_UNIT_INDEX" val="1_2_1_2"/>
  <p:tag name="KSO_WM_UNIT_ID" val="custom20190337_19*n_h_h_i*1_2_1_2"/>
  <p:tag name="KSO_WM_TEMPLATE_CATEGORY" val="custom"/>
  <p:tag name="KSO_WM_TEMPLATE_INDEX" val="20190337"/>
  <p:tag name="KSO_WM_UNIT_LAYERLEVEL" val="1_1_1_1"/>
  <p:tag name="KSO_WM_TAG_VERSION" val="1.0"/>
  <p:tag name="KSO_WM_BEAUTIFY_FLAG" val="#wm#"/>
  <p:tag name="KSO_WM_UNIT_FILL_FORE_SCHEMECOLOR_INDEX" val="16"/>
  <p:tag name="KSO_WM_UNIT_FILL_TYPE" val="1"/>
  <p:tag name="KSO_WM_UNIT_TEXT_FILL_FORE_SCHEMECOLOR_INDEX" val="13"/>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5059"/>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86"/>
  <p:tag name="KSO_WM_UNIT_LAYERLEVEL" val="1"/>
  <p:tag name="KSO_WM_UNIT_INDEX" val="1"/>
  <p:tag name="KSO_WM_UNIT_ID" val="custom20185059_5*f*1"/>
  <p:tag name="KSO_WM_UNIT_TYPE" val="f"/>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TYPE" val="i"/>
  <p:tag name="KSO_WM_UNIT_INDEX" val="1"/>
  <p:tag name="KSO_WM_UNIT_ID" val="custom20190337_8*i*1"/>
  <p:tag name="KSO_WM_TEMPLATE_CATEGORY" val="custom"/>
  <p:tag name="KSO_WM_TEMPLATE_INDEX" val="20190337"/>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VALUE" val="98"/>
  <p:tag name="KSO_WM_UNIT_HIGHLIGHT" val="0"/>
  <p:tag name="KSO_WM_UNIT_COMPATIBLE" val="0"/>
  <p:tag name="KSO_WM_UNIT_TYPE" val="f"/>
  <p:tag name="KSO_WM_UNIT_INDEX" val="1"/>
  <p:tag name="KSO_WM_UNIT_ID" val="custom20190337_8*f*1"/>
  <p:tag name="KSO_WM_TEMPLATE_CATEGORY" val="custom"/>
  <p:tag name="KSO_WM_TEMPLATE_INDEX" val="20190337"/>
  <p:tag name="KSO_WM_UNIT_LAYERLEVEL" val="1"/>
  <p:tag name="KSO_WM_TAG_VERSION" val="1.0"/>
  <p:tag name="KSO_WM_BEAUTIFY_FLAG" val="#wm#"/>
  <p:tag name="KSO_WM_UNIT_PRESET_TEXT" val="Lorem ipsum dolor sit amet, consectetur adipisicing elit, sed do eiusmod tempor incididunt ut labore et dolore magna aliqua. Ut enim ad minim veniam."/>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i"/>
  <p:tag name="KSO_WM_UNIT_INDEX" val="1_1_1"/>
  <p:tag name="KSO_WM_UNIT_LAYERLEVEL" val="1_1_1"/>
  <p:tag name="KSO_WM_UNIT_ID" val="custom20184557_7*l_h_i*1_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4557_18*i*0"/>
  <p:tag name="KSO_WM_TEMPLATE_CATEGORY" val="custom"/>
  <p:tag name="KSO_WM_TEMPLATE_INDEX" val="20184557"/>
  <p:tag name="KSO_WM_UNIT_INDEX" val="0"/>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4557_18*i*1"/>
  <p:tag name="KSO_WM_TEMPLATE_CATEGORY" val="custom"/>
  <p:tag name="KSO_WM_TEMPLATE_INDEX" val="20184557"/>
  <p:tag name="KSO_WM_UNIT_INDEX" val="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4557_18*i*2"/>
  <p:tag name="KSO_WM_TEMPLATE_CATEGORY" val="custom"/>
  <p:tag name="KSO_WM_TEMPLATE_INDEX" val="20184557"/>
  <p:tag name="KSO_WM_UNIT_INDEX" val="2"/>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4557_18*i*3"/>
  <p:tag name="KSO_WM_TEMPLATE_CATEGORY" val="custom"/>
  <p:tag name="KSO_WM_TEMPLATE_INDEX" val="20184557"/>
  <p:tag name="KSO_WM_UNIT_INDEX" val="3"/>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4557_18*i*4"/>
  <p:tag name="KSO_WM_TEMPLATE_CATEGORY" val="custom"/>
  <p:tag name="KSO_WM_TEMPLATE_INDEX" val="20184557"/>
  <p:tag name="KSO_WM_UNIT_INDEX" val="4"/>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4557_18*i*5"/>
  <p:tag name="KSO_WM_TEMPLATE_CATEGORY" val="custom"/>
  <p:tag name="KSO_WM_TEMPLATE_INDEX" val="20184557"/>
  <p:tag name="KSO_WM_UNIT_INDEX" val="5"/>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h_f"/>
  <p:tag name="KSO_WM_UNIT_INDEX" val="2_1"/>
  <p:tag name="KSO_WM_UNIT_LAYERLEVEL" val="1_1"/>
  <p:tag name="KSO_WM_UNIT_VALUE" val="77"/>
  <p:tag name="KSO_WM_UNIT_HIGHLIGHT" val="0"/>
  <p:tag name="KSO_WM_UNIT_COMPATIBLE" val="0"/>
  <p:tag name="KSO_WM_UNIT_CLEAR" val="0"/>
  <p:tag name="KSO_WM_UNIT_PRESET_TEXT_INDEX" val="4"/>
  <p:tag name="KSO_WM_UNIT_PRESET_TEXT_LEN" val="83"/>
  <p:tag name="KSO_WM_UNIT_ID" val="custom20184557_18*h_f*2_1"/>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d"/>
  <p:tag name="KSO_WM_UNIT_INDEX" val="1"/>
  <p:tag name="KSO_WM_UNIT_ID" val="custom20184557_18*d*1"/>
  <p:tag name="KSO_WM_UNIT_LAYERLEVEL" val="1"/>
  <p:tag name="KSO_WM_UNIT_VALUE" val="1082*1057"/>
  <p:tag name="KSO_WM_UNIT_HIGHLIGHT" val="0"/>
  <p:tag name="KSO_WM_UNIT_COMPATIBLE" val="0"/>
  <p:tag name="KSO_WM_UNIT_CLEAR" val="0"/>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793"/>
  <p:tag name="KSO_WM_TAG_VERSION" val="1.0"/>
  <p:tag name="KSO_WM_UNIT_TYPE" val="f"/>
  <p:tag name="KSO_WM_UNIT_INDEX" val="1"/>
  <p:tag name="KSO_WM_UNIT_ID" val="custom20186793_3*f*1"/>
  <p:tag name="KSO_WM_UNIT_LAYERLEVEL" val="1"/>
  <p:tag name="KSO_WM_UNIT_VALUE" val="240"/>
  <p:tag name="KSO_WM_UNIT_HIGHLIGHT" val="0"/>
  <p:tag name="KSO_WM_UNIT_COMPATIBLE" val="0"/>
  <p:tag name="KSO_WM_UNIT_CLEAR" val="0"/>
  <p:tag name="KSO_WM_BEAUTIFY_FLAG" val="#wm#"/>
  <p:tag name="KSO_WM_UNIT_PRESET_TEXT" val="Subtitle Here&#10;Subtitle Here&#10;Subtitle Here&#10;Subtitle Here"/>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6793_3*i*6"/>
  <p:tag name="KSO_WM_TEMPLATE_CATEGORY" val="custom"/>
  <p:tag name="KSO_WM_TEMPLATE_INDEX" val="20186793"/>
  <p:tag name="KSO_WM_UNIT_INDEX" val="6"/>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793"/>
  <p:tag name="KSO_WM_TAG_VERSION" val="1.0"/>
  <p:tag name="KSO_WM_UNIT_TYPE" val="f"/>
  <p:tag name="KSO_WM_UNIT_INDEX" val="1"/>
  <p:tag name="KSO_WM_UNIT_ID" val="custom20186793_3*f*1"/>
  <p:tag name="KSO_WM_UNIT_LAYERLEVEL" val="1"/>
  <p:tag name="KSO_WM_UNIT_VALUE" val="240"/>
  <p:tag name="KSO_WM_UNIT_HIGHLIGHT" val="0"/>
  <p:tag name="KSO_WM_UNIT_COMPATIBLE" val="0"/>
  <p:tag name="KSO_WM_UNIT_CLEAR" val="0"/>
  <p:tag name="KSO_WM_BEAUTIFY_FLAG" val="#wm#"/>
  <p:tag name="KSO_WM_UNIT_PRESET_TEXT" val="Subtitle Here&#10;Subtitle Here&#10;Subtitle Here&#10;Subtitle Here"/>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4557_3*a*1"/>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793"/>
  <p:tag name="KSO_WM_TAG_VERSION" val="1.0"/>
  <p:tag name="KSO_WM_UNIT_TYPE" val="f"/>
  <p:tag name="KSO_WM_UNIT_INDEX" val="1"/>
  <p:tag name="KSO_WM_UNIT_ID" val="custom20186793_3*f*1"/>
  <p:tag name="KSO_WM_UNIT_LAYERLEVEL" val="1"/>
  <p:tag name="KSO_WM_UNIT_VALUE" val="240"/>
  <p:tag name="KSO_WM_UNIT_HIGHLIGHT" val="0"/>
  <p:tag name="KSO_WM_UNIT_COMPATIBLE" val="0"/>
  <p:tag name="KSO_WM_UNIT_CLEAR" val="0"/>
  <p:tag name="KSO_WM_BEAUTIFY_FLAG" val="#wm#"/>
  <p:tag name="KSO_WM_UNIT_PRESET_TEXT" val="Subtitle Here&#10;Subtitle Here&#10;Subtitle Here&#10;Subtitle Here"/>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i"/>
  <p:tag name="KSO_WM_UNIT_INDEX" val="1_1_1"/>
  <p:tag name="KSO_WM_UNIT_LAYERLEVEL" val="1_1_1"/>
  <p:tag name="KSO_WM_UNIT_ID" val="custom20184557_7*l_h_i*1_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ID" val="custom20184557_7*l_h_f*1_1_1"/>
  <p:tag name="KSO_WM_DIAGRAM_GROUP_CODE" val="l1-1"/>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57"/>
  <p:tag name="KSO_WM_TAG_VERSION" val="1.0"/>
  <p:tag name="KSO_WM_BEAUTIFY_FLAG" val="#wm#"/>
  <p:tag name="KSO_WM_UNIT_TYPE" val="l_h_i"/>
  <p:tag name="KSO_WM_UNIT_INDEX" val="1_1_1"/>
  <p:tag name="KSO_WM_UNIT_LAYERLEVEL" val="1_1_1"/>
  <p:tag name="KSO_WM_UNIT_ID" val="custom20184557_7*l_h_i*1_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网院">
  <a:themeElements>
    <a:clrScheme name="自定义 10">
      <a:dk1>
        <a:srgbClr val="000000"/>
      </a:dk1>
      <a:lt1>
        <a:srgbClr val="FFFFFF"/>
      </a:lt1>
      <a:dk2>
        <a:srgbClr val="FFCC00"/>
      </a:dk2>
      <a:lt2>
        <a:srgbClr val="DCDCDC"/>
      </a:lt2>
      <a:accent1>
        <a:srgbClr val="5F5F5F"/>
      </a:accent1>
      <a:accent2>
        <a:srgbClr val="00B0F0"/>
      </a:accent2>
      <a:accent3>
        <a:srgbClr val="FFFFFF"/>
      </a:accent3>
      <a:accent4>
        <a:srgbClr val="000000"/>
      </a:accent4>
      <a:accent5>
        <a:srgbClr val="FFC000"/>
      </a:accent5>
      <a:accent6>
        <a:srgbClr val="878787"/>
      </a:accent6>
      <a:hlink>
        <a:srgbClr val="777777"/>
      </a:hlink>
      <a:folHlink>
        <a:srgbClr val="C0C0C0"/>
      </a:folHlink>
    </a:clrScheme>
    <a:fontScheme name="微软雅黑">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ruideppt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3">
        <a:dk1>
          <a:srgbClr val="000000"/>
        </a:dk1>
        <a:lt1>
          <a:srgbClr val="FFFFFF"/>
        </a:lt1>
        <a:dk2>
          <a:srgbClr val="ECE100"/>
        </a:dk2>
        <a:lt2>
          <a:srgbClr val="DCDCDC"/>
        </a:lt2>
        <a:accent1>
          <a:srgbClr val="FF6600"/>
        </a:accent1>
        <a:accent2>
          <a:srgbClr val="FF9900"/>
        </a:accent2>
        <a:accent3>
          <a:srgbClr val="FFFFFF"/>
        </a:accent3>
        <a:accent4>
          <a:srgbClr val="000000"/>
        </a:accent4>
        <a:accent5>
          <a:srgbClr val="FFB8AA"/>
        </a:accent5>
        <a:accent6>
          <a:srgbClr val="E78A00"/>
        </a:accent6>
        <a:hlink>
          <a:srgbClr val="FFCC99"/>
        </a:hlink>
        <a:folHlink>
          <a:srgbClr val="FF3300"/>
        </a:folHlink>
      </a:clrScheme>
      <a:clrMap bg1="lt1" tx1="dk1" bg2="lt2" tx2="dk2" accent1="accent1" accent2="accent2" accent3="accent3" accent4="accent4" accent5="accent5" accent6="accent6" hlink="hlink" folHlink="folHlink"/>
    </a:extraClrScheme>
    <a:extraClrScheme>
      <a:clrScheme name="ruideppt 4">
        <a:dk1>
          <a:srgbClr val="000000"/>
        </a:dk1>
        <a:lt1>
          <a:srgbClr val="FFFFFF"/>
        </a:lt1>
        <a:dk2>
          <a:srgbClr val="FF9933"/>
        </a:dk2>
        <a:lt2>
          <a:srgbClr val="DCDCDC"/>
        </a:lt2>
        <a:accent1>
          <a:srgbClr val="FF0000"/>
        </a:accent1>
        <a:accent2>
          <a:srgbClr val="CC0000"/>
        </a:accent2>
        <a:accent3>
          <a:srgbClr val="FFFFFF"/>
        </a:accent3>
        <a:accent4>
          <a:srgbClr val="000000"/>
        </a:accent4>
        <a:accent5>
          <a:srgbClr val="FFAAAA"/>
        </a:accent5>
        <a:accent6>
          <a:srgbClr val="B90000"/>
        </a:accent6>
        <a:hlink>
          <a:srgbClr val="FF3300"/>
        </a:hlink>
        <a:folHlink>
          <a:srgbClr val="800000"/>
        </a:folHlink>
      </a:clrScheme>
      <a:clrMap bg1="lt1" tx1="dk1" bg2="lt2" tx2="dk2" accent1="accent1" accent2="accent2" accent3="accent3" accent4="accent4" accent5="accent5" accent6="accent6" hlink="hlink" folHlink="folHlink"/>
    </a:extraClrScheme>
    <a:extraClrScheme>
      <a:clrScheme name="ruideppt 5">
        <a:dk1>
          <a:srgbClr val="000000"/>
        </a:dk1>
        <a:lt1>
          <a:srgbClr val="FFFFFF"/>
        </a:lt1>
        <a:dk2>
          <a:srgbClr val="FF9933"/>
        </a:dk2>
        <a:lt2>
          <a:srgbClr val="DCDCDC"/>
        </a:lt2>
        <a:accent1>
          <a:srgbClr val="0066CC"/>
        </a:accent1>
        <a:accent2>
          <a:srgbClr val="003366"/>
        </a:accent2>
        <a:accent3>
          <a:srgbClr val="FFFFFF"/>
        </a:accent3>
        <a:accent4>
          <a:srgbClr val="000000"/>
        </a:accent4>
        <a:accent5>
          <a:srgbClr val="AAB8E2"/>
        </a:accent5>
        <a:accent6>
          <a:srgbClr val="002D5C"/>
        </a:accent6>
        <a:hlink>
          <a:srgbClr val="0099FF"/>
        </a:hlink>
        <a:folHlink>
          <a:srgbClr val="0066FF"/>
        </a:folHlink>
      </a:clrScheme>
      <a:clrMap bg1="lt1" tx1="dk1" bg2="lt2" tx2="dk2" accent1="accent1" accent2="accent2" accent3="accent3" accent4="accent4" accent5="accent5" accent6="accent6" hlink="hlink" folHlink="folHlink"/>
    </a:extraClrScheme>
    <a:extraClrScheme>
      <a:clrScheme name="ruideppt 6">
        <a:dk1>
          <a:srgbClr val="000000"/>
        </a:dk1>
        <a:lt1>
          <a:srgbClr val="FFFFFF"/>
        </a:lt1>
        <a:dk2>
          <a:srgbClr val="FF0000"/>
        </a:dk2>
        <a:lt2>
          <a:srgbClr val="DCDCDC"/>
        </a:lt2>
        <a:accent1>
          <a:srgbClr val="333333"/>
        </a:accent1>
        <a:accent2>
          <a:srgbClr val="4D4D4D"/>
        </a:accent2>
        <a:accent3>
          <a:srgbClr val="FFFFFF"/>
        </a:accent3>
        <a:accent4>
          <a:srgbClr val="000000"/>
        </a:accent4>
        <a:accent5>
          <a:srgbClr val="ADADAD"/>
        </a:accent5>
        <a:accent6>
          <a:srgbClr val="454545"/>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ruideppt 7">
        <a:dk1>
          <a:srgbClr val="000000"/>
        </a:dk1>
        <a:lt1>
          <a:srgbClr val="FFFFFF"/>
        </a:lt1>
        <a:dk2>
          <a:srgbClr val="CC0000"/>
        </a:dk2>
        <a:lt2>
          <a:srgbClr val="DCDCDC"/>
        </a:lt2>
        <a:accent1>
          <a:srgbClr val="003300"/>
        </a:accent1>
        <a:accent2>
          <a:srgbClr val="006600"/>
        </a:accent2>
        <a:accent3>
          <a:srgbClr val="FFFFFF"/>
        </a:accent3>
        <a:accent4>
          <a:srgbClr val="000000"/>
        </a:accent4>
        <a:accent5>
          <a:srgbClr val="AAADAA"/>
        </a:accent5>
        <a:accent6>
          <a:srgbClr val="005C00"/>
        </a:accent6>
        <a:hlink>
          <a:srgbClr val="008000"/>
        </a:hlink>
        <a:folHlink>
          <a:srgbClr val="339933"/>
        </a:folHlink>
      </a:clrScheme>
      <a:clrMap bg1="lt1" tx1="dk1" bg2="lt2" tx2="dk2" accent1="accent1" accent2="accent2" accent3="accent3" accent4="accent4" accent5="accent5" accent6="accent6" hlink="hlink" folHlink="folHlink"/>
    </a:extraClrScheme>
    <a:extraClrScheme>
      <a:clrScheme name="ruideppt 8">
        <a:dk1>
          <a:srgbClr val="000000"/>
        </a:dk1>
        <a:lt1>
          <a:srgbClr val="FFFFFF"/>
        </a:lt1>
        <a:dk2>
          <a:srgbClr val="006600"/>
        </a:dk2>
        <a:lt2>
          <a:srgbClr val="DCDCDC"/>
        </a:lt2>
        <a:accent1>
          <a:srgbClr val="660066"/>
        </a:accent1>
        <a:accent2>
          <a:srgbClr val="6600CC"/>
        </a:accent2>
        <a:accent3>
          <a:srgbClr val="FFFFFF"/>
        </a:accent3>
        <a:accent4>
          <a:srgbClr val="000000"/>
        </a:accent4>
        <a:accent5>
          <a:srgbClr val="B8AAB8"/>
        </a:accent5>
        <a:accent6>
          <a:srgbClr val="5C00B9"/>
        </a:accent6>
        <a:hlink>
          <a:srgbClr val="CC00FF"/>
        </a:hlink>
        <a:folHlink>
          <a:srgbClr val="CC0099"/>
        </a:folHlink>
      </a:clrScheme>
      <a:clrMap bg1="lt1" tx1="dk1" bg2="lt2" tx2="dk2" accent1="accent1" accent2="accent2" accent3="accent3" accent4="accent4" accent5="accent5" accent6="accent6" hlink="hlink" folHlink="folHlink"/>
    </a:extraClrScheme>
    <a:extraClrScheme>
      <a:clrScheme name="ruideppt 9">
        <a:dk1>
          <a:srgbClr val="000000"/>
        </a:dk1>
        <a:lt1>
          <a:srgbClr val="FFFFFF"/>
        </a:lt1>
        <a:dk2>
          <a:srgbClr val="A50021"/>
        </a:dk2>
        <a:lt2>
          <a:srgbClr val="DCDCDC"/>
        </a:lt2>
        <a:accent1>
          <a:srgbClr val="663300"/>
        </a:accent1>
        <a:accent2>
          <a:srgbClr val="996600"/>
        </a:accent2>
        <a:accent3>
          <a:srgbClr val="FFFFFF"/>
        </a:accent3>
        <a:accent4>
          <a:srgbClr val="000000"/>
        </a:accent4>
        <a:accent5>
          <a:srgbClr val="B8ADAA"/>
        </a:accent5>
        <a:accent6>
          <a:srgbClr val="8A5C00"/>
        </a:accent6>
        <a:hlink>
          <a:srgbClr val="FF9900"/>
        </a:hlink>
        <a:folHlink>
          <a:srgbClr val="808000"/>
        </a:folHlink>
      </a:clrScheme>
      <a:clrMap bg1="lt1" tx1="dk1" bg2="lt2" tx2="dk2" accent1="accent1" accent2="accent2" accent3="accent3" accent4="accent4" accent5="accent5" accent6="accent6" hlink="hlink" folHlink="folHlink"/>
    </a:extraClrScheme>
    <a:extraClrScheme>
      <a:clrScheme name="1_ruideppt 1">
        <a:dk1>
          <a:srgbClr val="000000"/>
        </a:dk1>
        <a:lt1>
          <a:srgbClr val="FFFFFF"/>
        </a:lt1>
        <a:dk2>
          <a:srgbClr val="FFCC00"/>
        </a:dk2>
        <a:lt2>
          <a:srgbClr val="DCDCDC"/>
        </a:lt2>
        <a:accent1>
          <a:srgbClr val="5F5F5F"/>
        </a:accent1>
        <a:accent2>
          <a:srgbClr val="969696"/>
        </a:accent2>
        <a:accent3>
          <a:srgbClr val="FFFFFF"/>
        </a:accent3>
        <a:accent4>
          <a:srgbClr val="000000"/>
        </a:accent4>
        <a:accent5>
          <a:srgbClr val="B6B6B6"/>
        </a:accent5>
        <a:accent6>
          <a:srgbClr val="878787"/>
        </a:accent6>
        <a:hlink>
          <a:srgbClr val="777777"/>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3236</Words>
  <Application>Microsoft Office PowerPoint</Application>
  <PresentationFormat>宽屏</PresentationFormat>
  <Paragraphs>276</Paragraphs>
  <Slides>42</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42</vt:i4>
      </vt:variant>
    </vt:vector>
  </HeadingPairs>
  <TitlesOfParts>
    <vt:vector size="56" baseType="lpstr">
      <vt:lpstr>华文楷体</vt:lpstr>
      <vt:lpstr>宋体</vt:lpstr>
      <vt:lpstr>微软雅黑 Light</vt:lpstr>
      <vt:lpstr>楷体</vt:lpstr>
      <vt:lpstr>楷体_GB2312</vt:lpstr>
      <vt:lpstr>方正仿宋_GBK</vt:lpstr>
      <vt:lpstr>Wingdings</vt:lpstr>
      <vt:lpstr>华文中宋</vt:lpstr>
      <vt:lpstr>黑体</vt:lpstr>
      <vt:lpstr>Arial</vt:lpstr>
      <vt:lpstr>Times New Roman</vt:lpstr>
      <vt:lpstr>Calibri</vt:lpstr>
      <vt:lpstr>微软雅黑</vt:lpstr>
      <vt:lpstr>网院</vt:lpstr>
      <vt:lpstr>     “思想道德与法治”课   专题教学课件（2021年版）   同济大学“思想道德修养与法律基础”课专题教学研究团队 上海高校“思想道德修养与法律基础”课分教学指导委员会</vt:lpstr>
      <vt:lpstr>   说明： 1. 我们在推进教育部示范马克思主义学院和优秀教学科研团队重点项目同时，组织上海高校骨干教师，利用暑假时间，根据《思想道德与法治》（2021年版），在《 “思想道德修养与法律基础”课专题教学课件2020年版）》基础上，研制了这套《 “思想道德与法治”课专题教学课件（2021年版）》； 2.此举旨在帮助一线教师解决今年秋季实施专题教学“最后一公里”问题，课件没有设置任何技术障碍，以方便教师各取所需，进行再加工，文责自负。请勿用于任何营利目的。  3.该课件由陈大文和高国希总体设计，共16个专题，分别由上海海洋大学陈艳红、复旦大学张奇峰、华东师范大学洪燕妮、同济大学王谋寅、上海师范大学周治华、上海大学孙会岩、上海理工大学王海斌主创，上海高校分教指委10位教授和全国高校270多位教师参与初稿讨论，同济大学陈大文、徐蓉、薛念文、王谋寅、孙小金、崔欣玉等教师参加统稿。 4.该课件为试用版，从内容到形式难免诸多瑕疵。开学在即，仅供选用。恭请全国同仁通过微私信或邮件（jckzt2020@126.com）多提宝贵意见，以便进一步完善。竭诚希望合作交流，资源共享。                                                                                         2021年8月                       </vt:lpstr>
      <vt:lpstr>PowerPoint 演示文稿</vt:lpstr>
      <vt:lpstr>教学目的与要求</vt:lpstr>
      <vt:lpstr>PowerPoint 演示文稿</vt:lpstr>
      <vt:lpstr>PowerPoint 演示文稿</vt:lpstr>
      <vt:lpstr>PowerPoint 演示文稿</vt:lpstr>
      <vt:lpstr>PowerPoint 演示文稿</vt:lpstr>
      <vt:lpstr>人以社会性实践求得生存和发展</vt:lpstr>
      <vt:lpstr>人生观是人们对人生的总看法</vt:lpstr>
      <vt:lpstr>课堂讨论：人的本质究竟是什么？</vt:lpstr>
      <vt:lpstr>PowerPoint 演示文稿</vt:lpstr>
      <vt:lpstr>PowerPoint 演示文稿</vt:lpstr>
      <vt:lpstr>PowerPoint 演示文稿</vt:lpstr>
      <vt:lpstr>PowerPoint 演示文稿</vt:lpstr>
      <vt:lpstr>PowerPoint 演示文稿</vt:lpstr>
      <vt:lpstr>PowerPoint 演示文稿</vt:lpstr>
      <vt:lpstr>个人与社会是对立统一的关系</vt:lpstr>
      <vt:lpstr>PowerPoint 演示文稿</vt:lpstr>
      <vt:lpstr>人只有在推动社会进步的过程中，才能实现自我的发展</vt:lpstr>
      <vt:lpstr>PowerPoint 演示文稿</vt:lpstr>
      <vt:lpstr>人生观的主要内容</vt:lpstr>
      <vt:lpstr>PowerPoint 演示文稿</vt:lpstr>
      <vt:lpstr>PowerPoint 演示文稿</vt:lpstr>
      <vt:lpstr>PowerPoint 演示文稿</vt:lpstr>
      <vt:lpstr>PowerPoint 演示文稿</vt:lpstr>
      <vt:lpstr>PowerPoint 演示文稿</vt:lpstr>
      <vt:lpstr>（三）人生观与世界观、价值观</vt:lpstr>
      <vt:lpstr>人生观与世界观</vt:lpstr>
      <vt:lpstr>人生观与价值观</vt:lpstr>
      <vt:lpstr>灌浆期</vt:lpstr>
      <vt:lpstr>PowerPoint 演示文稿</vt:lpstr>
      <vt:lpstr>服务人民、奉献社会是科学高尚的人生追求</vt:lpstr>
      <vt:lpstr>确立服务人民、奉献社会的人生追求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tarepanda</dc:creator>
  <cp:lastModifiedBy>崔 欣玉</cp:lastModifiedBy>
  <cp:revision>73</cp:revision>
  <dcterms:created xsi:type="dcterms:W3CDTF">2020-08-17T00:29:00Z</dcterms:created>
  <dcterms:modified xsi:type="dcterms:W3CDTF">2021-08-29T14:54:39Z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D2C190ACF1DA4D5F9F1DF432425A5F78</vt:lpwstr>
  </property>
</Properties>
</file>